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5"/>
  </p:sldMasterIdLst>
  <p:notesMasterIdLst>
    <p:notesMasterId r:id="rId58"/>
  </p:notesMasterIdLst>
  <p:handoutMasterIdLst>
    <p:handoutMasterId r:id="rId59"/>
  </p:handoutMasterIdLst>
  <p:sldIdLst>
    <p:sldId id="256" r:id="rId6"/>
    <p:sldId id="497" r:id="rId7"/>
    <p:sldId id="525" r:id="rId8"/>
    <p:sldId id="513" r:id="rId9"/>
    <p:sldId id="514" r:id="rId10"/>
    <p:sldId id="488" r:id="rId11"/>
    <p:sldId id="489" r:id="rId12"/>
    <p:sldId id="490" r:id="rId13"/>
    <p:sldId id="526" r:id="rId14"/>
    <p:sldId id="515" r:id="rId15"/>
    <p:sldId id="486" r:id="rId16"/>
    <p:sldId id="487" r:id="rId17"/>
    <p:sldId id="462" r:id="rId18"/>
    <p:sldId id="463" r:id="rId19"/>
    <p:sldId id="464" r:id="rId20"/>
    <p:sldId id="465" r:id="rId21"/>
    <p:sldId id="531" r:id="rId22"/>
    <p:sldId id="532" r:id="rId23"/>
    <p:sldId id="527" r:id="rId24"/>
    <p:sldId id="533" r:id="rId25"/>
    <p:sldId id="498" r:id="rId26"/>
    <p:sldId id="499" r:id="rId27"/>
    <p:sldId id="500" r:id="rId28"/>
    <p:sldId id="501" r:id="rId29"/>
    <p:sldId id="530" r:id="rId30"/>
    <p:sldId id="502" r:id="rId31"/>
    <p:sldId id="536" r:id="rId32"/>
    <p:sldId id="537" r:id="rId33"/>
    <p:sldId id="403" r:id="rId34"/>
    <p:sldId id="406" r:id="rId35"/>
    <p:sldId id="459" r:id="rId36"/>
    <p:sldId id="528" r:id="rId37"/>
    <p:sldId id="503" r:id="rId38"/>
    <p:sldId id="504" r:id="rId39"/>
    <p:sldId id="529" r:id="rId40"/>
    <p:sldId id="505" r:id="rId41"/>
    <p:sldId id="506" r:id="rId42"/>
    <p:sldId id="507" r:id="rId43"/>
    <p:sldId id="509" r:id="rId44"/>
    <p:sldId id="508" r:id="rId45"/>
    <p:sldId id="519" r:id="rId46"/>
    <p:sldId id="470" r:id="rId47"/>
    <p:sldId id="471" r:id="rId48"/>
    <p:sldId id="520" r:id="rId49"/>
    <p:sldId id="534" r:id="rId50"/>
    <p:sldId id="535" r:id="rId51"/>
    <p:sldId id="472" r:id="rId52"/>
    <p:sldId id="491" r:id="rId53"/>
    <p:sldId id="475" r:id="rId54"/>
    <p:sldId id="521" r:id="rId55"/>
    <p:sldId id="485" r:id="rId56"/>
    <p:sldId id="538" r:id="rId57"/>
  </p:sldIdLst>
  <p:sldSz cx="9144000" cy="6858000" type="screen4x3"/>
  <p:notesSz cx="7010400" cy="9296400"/>
  <p:defaultTextStyle>
    <a:defPPr>
      <a:defRPr lang="en-US"/>
    </a:defPPr>
    <a:lvl1pPr algn="l" rtl="0" fontAlgn="base">
      <a:spcBef>
        <a:spcPct val="0"/>
      </a:spcBef>
      <a:spcAft>
        <a:spcPct val="0"/>
      </a:spcAft>
      <a:defRPr sz="4200" kern="1200">
        <a:solidFill>
          <a:schemeClr val="tx1"/>
        </a:solidFill>
        <a:latin typeface="Arial Black" charset="0"/>
        <a:ea typeface="+mn-ea"/>
        <a:cs typeface="+mn-cs"/>
      </a:defRPr>
    </a:lvl1pPr>
    <a:lvl2pPr marL="457200" algn="l" rtl="0" fontAlgn="base">
      <a:spcBef>
        <a:spcPct val="0"/>
      </a:spcBef>
      <a:spcAft>
        <a:spcPct val="0"/>
      </a:spcAft>
      <a:defRPr sz="4200" kern="1200">
        <a:solidFill>
          <a:schemeClr val="tx1"/>
        </a:solidFill>
        <a:latin typeface="Arial Black" charset="0"/>
        <a:ea typeface="+mn-ea"/>
        <a:cs typeface="+mn-cs"/>
      </a:defRPr>
    </a:lvl2pPr>
    <a:lvl3pPr marL="914400" algn="l" rtl="0" fontAlgn="base">
      <a:spcBef>
        <a:spcPct val="0"/>
      </a:spcBef>
      <a:spcAft>
        <a:spcPct val="0"/>
      </a:spcAft>
      <a:defRPr sz="4200" kern="1200">
        <a:solidFill>
          <a:schemeClr val="tx1"/>
        </a:solidFill>
        <a:latin typeface="Arial Black" charset="0"/>
        <a:ea typeface="+mn-ea"/>
        <a:cs typeface="+mn-cs"/>
      </a:defRPr>
    </a:lvl3pPr>
    <a:lvl4pPr marL="1371600" algn="l" rtl="0" fontAlgn="base">
      <a:spcBef>
        <a:spcPct val="0"/>
      </a:spcBef>
      <a:spcAft>
        <a:spcPct val="0"/>
      </a:spcAft>
      <a:defRPr sz="4200" kern="1200">
        <a:solidFill>
          <a:schemeClr val="tx1"/>
        </a:solidFill>
        <a:latin typeface="Arial Black" charset="0"/>
        <a:ea typeface="+mn-ea"/>
        <a:cs typeface="+mn-cs"/>
      </a:defRPr>
    </a:lvl4pPr>
    <a:lvl5pPr marL="1828800" algn="l" rtl="0" fontAlgn="base">
      <a:spcBef>
        <a:spcPct val="0"/>
      </a:spcBef>
      <a:spcAft>
        <a:spcPct val="0"/>
      </a:spcAft>
      <a:defRPr sz="4200" kern="1200">
        <a:solidFill>
          <a:schemeClr val="tx1"/>
        </a:solidFill>
        <a:latin typeface="Arial Black" charset="0"/>
        <a:ea typeface="+mn-ea"/>
        <a:cs typeface="+mn-cs"/>
      </a:defRPr>
    </a:lvl5pPr>
    <a:lvl6pPr marL="2286000" algn="l" defTabSz="914400" rtl="0" eaLnBrk="1" latinLnBrk="0" hangingPunct="1">
      <a:defRPr sz="4200" kern="1200">
        <a:solidFill>
          <a:schemeClr val="tx1"/>
        </a:solidFill>
        <a:latin typeface="Arial Black" charset="0"/>
        <a:ea typeface="+mn-ea"/>
        <a:cs typeface="+mn-cs"/>
      </a:defRPr>
    </a:lvl6pPr>
    <a:lvl7pPr marL="2743200" algn="l" defTabSz="914400" rtl="0" eaLnBrk="1" latinLnBrk="0" hangingPunct="1">
      <a:defRPr sz="4200" kern="1200">
        <a:solidFill>
          <a:schemeClr val="tx1"/>
        </a:solidFill>
        <a:latin typeface="Arial Black" charset="0"/>
        <a:ea typeface="+mn-ea"/>
        <a:cs typeface="+mn-cs"/>
      </a:defRPr>
    </a:lvl7pPr>
    <a:lvl8pPr marL="3200400" algn="l" defTabSz="914400" rtl="0" eaLnBrk="1" latinLnBrk="0" hangingPunct="1">
      <a:defRPr sz="4200" kern="1200">
        <a:solidFill>
          <a:schemeClr val="tx1"/>
        </a:solidFill>
        <a:latin typeface="Arial Black" charset="0"/>
        <a:ea typeface="+mn-ea"/>
        <a:cs typeface="+mn-cs"/>
      </a:defRPr>
    </a:lvl8pPr>
    <a:lvl9pPr marL="3657600" algn="l" defTabSz="914400" rtl="0" eaLnBrk="1" latinLnBrk="0" hangingPunct="1">
      <a:defRPr sz="4200" kern="1200">
        <a:solidFill>
          <a:schemeClr val="tx1"/>
        </a:solidFill>
        <a:latin typeface="Arial Black"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56">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Miliano" initials="SV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4826" autoAdjust="0"/>
  </p:normalViewPr>
  <p:slideViewPr>
    <p:cSldViewPr>
      <p:cViewPr varScale="1">
        <p:scale>
          <a:sx n="81" d="100"/>
          <a:sy n="81" d="100"/>
        </p:scale>
        <p:origin x="7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029" y="-82"/>
      </p:cViewPr>
      <p:guideLst>
        <p:guide orient="horz" pos="2952"/>
        <p:guide pos="2256"/>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9" cy="464506"/>
          </a:xfrm>
          <a:prstGeom prst="rect">
            <a:avLst/>
          </a:prstGeom>
        </p:spPr>
        <p:txBody>
          <a:bodyPr vert="horz" lIns="89328" tIns="44664" rIns="89328" bIns="44664"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318" y="0"/>
            <a:ext cx="3037529" cy="464506"/>
          </a:xfrm>
          <a:prstGeom prst="rect">
            <a:avLst/>
          </a:prstGeom>
        </p:spPr>
        <p:txBody>
          <a:bodyPr vert="horz" lIns="89328" tIns="44664" rIns="89328" bIns="44664" rtlCol="0"/>
          <a:lstStyle>
            <a:lvl1pPr algn="r">
              <a:defRPr sz="1200"/>
            </a:lvl1pPr>
          </a:lstStyle>
          <a:p>
            <a:pPr>
              <a:defRPr/>
            </a:pPr>
            <a:fld id="{79025E48-A8E2-4344-915E-334650ED4FCF}" type="datetimeFigureOut">
              <a:rPr lang="en-US"/>
              <a:pPr>
                <a:defRPr/>
              </a:pPr>
              <a:t>12/22/2016</a:t>
            </a:fld>
            <a:endParaRPr lang="en-US" dirty="0"/>
          </a:p>
        </p:txBody>
      </p:sp>
      <p:sp>
        <p:nvSpPr>
          <p:cNvPr id="4" name="Footer Placeholder 3"/>
          <p:cNvSpPr>
            <a:spLocks noGrp="1"/>
          </p:cNvSpPr>
          <p:nvPr>
            <p:ph type="ftr" sz="quarter" idx="2"/>
          </p:nvPr>
        </p:nvSpPr>
        <p:spPr>
          <a:xfrm>
            <a:off x="1" y="8830321"/>
            <a:ext cx="3037529" cy="464506"/>
          </a:xfrm>
          <a:prstGeom prst="rect">
            <a:avLst/>
          </a:prstGeom>
        </p:spPr>
        <p:txBody>
          <a:bodyPr vert="horz" lIns="89328" tIns="44664" rIns="89328" bIns="44664"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318" y="8830321"/>
            <a:ext cx="3037529" cy="464506"/>
          </a:xfrm>
          <a:prstGeom prst="rect">
            <a:avLst/>
          </a:prstGeom>
        </p:spPr>
        <p:txBody>
          <a:bodyPr vert="horz" lIns="89328" tIns="44664" rIns="89328" bIns="44664" rtlCol="0" anchor="b"/>
          <a:lstStyle>
            <a:lvl1pPr algn="r">
              <a:defRPr sz="1200"/>
            </a:lvl1pPr>
          </a:lstStyle>
          <a:p>
            <a:pPr>
              <a:defRPr/>
            </a:pPr>
            <a:fld id="{4C7E2560-1357-4D71-A1B3-4D622BB7B787}" type="slidenum">
              <a:rPr lang="en-US"/>
              <a:pPr>
                <a:defRPr/>
              </a:pPr>
              <a:t>‹#›</a:t>
            </a:fld>
            <a:endParaRPr lang="en-US" dirty="0"/>
          </a:p>
        </p:txBody>
      </p:sp>
    </p:spTree>
    <p:extLst>
      <p:ext uri="{BB962C8B-B14F-4D97-AF65-F5344CB8AC3E}">
        <p14:creationId xmlns:p14="http://schemas.microsoft.com/office/powerpoint/2010/main" val="325024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7529" cy="464506"/>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a:latin typeface="Arial" charset="0"/>
              </a:defRPr>
            </a:lvl1pPr>
          </a:lstStyle>
          <a:p>
            <a:pPr>
              <a:defRPr/>
            </a:pPr>
            <a:endParaRPr lang="en-US" dirty="0"/>
          </a:p>
        </p:txBody>
      </p:sp>
      <p:sp>
        <p:nvSpPr>
          <p:cNvPr id="58371" name="Rectangle 3"/>
          <p:cNvSpPr>
            <a:spLocks noGrp="1" noChangeArrowheads="1"/>
          </p:cNvSpPr>
          <p:nvPr>
            <p:ph type="dt" idx="1"/>
          </p:nvPr>
        </p:nvSpPr>
        <p:spPr bwMode="auto">
          <a:xfrm>
            <a:off x="3971318" y="0"/>
            <a:ext cx="3037529" cy="464506"/>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a:latin typeface="Arial" charset="0"/>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0731" y="4415162"/>
            <a:ext cx="5608942" cy="418369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1" y="8830321"/>
            <a:ext cx="3037529" cy="464506"/>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a:latin typeface="Arial" charset="0"/>
              </a:defRPr>
            </a:lvl1pPr>
          </a:lstStyle>
          <a:p>
            <a:pPr>
              <a:defRPr/>
            </a:pPr>
            <a:endParaRPr lang="en-US" dirty="0"/>
          </a:p>
        </p:txBody>
      </p:sp>
      <p:sp>
        <p:nvSpPr>
          <p:cNvPr id="58375" name="Rectangle 7"/>
          <p:cNvSpPr>
            <a:spLocks noGrp="1" noChangeArrowheads="1"/>
          </p:cNvSpPr>
          <p:nvPr>
            <p:ph type="sldNum" sz="quarter" idx="5"/>
          </p:nvPr>
        </p:nvSpPr>
        <p:spPr bwMode="auto">
          <a:xfrm>
            <a:off x="3971318" y="8830321"/>
            <a:ext cx="3037529" cy="464506"/>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a:latin typeface="Arial" charset="0"/>
              </a:defRPr>
            </a:lvl1pPr>
          </a:lstStyle>
          <a:p>
            <a:pPr>
              <a:defRPr/>
            </a:pPr>
            <a:fld id="{C000DCEC-3D8C-478B-BAE1-EDEB0BEA549C}" type="slidenum">
              <a:rPr lang="en-US"/>
              <a:pPr>
                <a:defRPr/>
              </a:pPr>
              <a:t>‹#›</a:t>
            </a:fld>
            <a:endParaRPr lang="en-US" dirty="0"/>
          </a:p>
        </p:txBody>
      </p:sp>
    </p:spTree>
    <p:extLst>
      <p:ext uri="{BB962C8B-B14F-4D97-AF65-F5344CB8AC3E}">
        <p14:creationId xmlns:p14="http://schemas.microsoft.com/office/powerpoint/2010/main" val="1913607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9412AC-26A7-4757-A6E9-C515874E7072}" type="slidenum">
              <a:rPr lang="en-US" smtClean="0"/>
              <a:pPr/>
              <a:t>1</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5784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10</a:t>
            </a:fld>
            <a:endParaRPr lang="en-US" dirty="0"/>
          </a:p>
        </p:txBody>
      </p:sp>
    </p:spTree>
    <p:extLst>
      <p:ext uri="{BB962C8B-B14F-4D97-AF65-F5344CB8AC3E}">
        <p14:creationId xmlns:p14="http://schemas.microsoft.com/office/powerpoint/2010/main" val="21611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700731" y="4415162"/>
            <a:ext cx="5608942" cy="4805039"/>
          </a:xfrm>
          <a:noFill/>
          <a:ln/>
        </p:spPr>
        <p:txBody>
          <a:bodyPr/>
          <a:lstStyle/>
          <a:p>
            <a:endParaRPr lang="en-US" dirty="0" smtClean="0"/>
          </a:p>
        </p:txBody>
      </p:sp>
      <p:sp>
        <p:nvSpPr>
          <p:cNvPr id="99332" name="Slide Number Placeholder 3"/>
          <p:cNvSpPr>
            <a:spLocks noGrp="1"/>
          </p:cNvSpPr>
          <p:nvPr>
            <p:ph type="sldNum" sz="quarter" idx="5"/>
          </p:nvPr>
        </p:nvSpPr>
        <p:spPr>
          <a:noFill/>
        </p:spPr>
        <p:txBody>
          <a:bodyPr/>
          <a:lstStyle/>
          <a:p>
            <a:fld id="{04B13936-D3D9-48B8-8B86-8578B39F2960}" type="slidenum">
              <a:rPr lang="en-US" smtClean="0"/>
              <a:pPr/>
              <a:t>11</a:t>
            </a:fld>
            <a:endParaRPr lang="en-US" dirty="0" smtClean="0"/>
          </a:p>
        </p:txBody>
      </p:sp>
    </p:spTree>
    <p:extLst>
      <p:ext uri="{BB962C8B-B14F-4D97-AF65-F5344CB8AC3E}">
        <p14:creationId xmlns:p14="http://schemas.microsoft.com/office/powerpoint/2010/main" val="223372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80503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12</a:t>
            </a:fld>
            <a:endParaRPr lang="en-US" dirty="0"/>
          </a:p>
        </p:txBody>
      </p:sp>
    </p:spTree>
    <p:extLst>
      <p:ext uri="{BB962C8B-B14F-4D97-AF65-F5344CB8AC3E}">
        <p14:creationId xmlns:p14="http://schemas.microsoft.com/office/powerpoint/2010/main" val="155414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4212" name="Slide Number Placeholder 3"/>
          <p:cNvSpPr>
            <a:spLocks noGrp="1"/>
          </p:cNvSpPr>
          <p:nvPr>
            <p:ph type="sldNum" sz="quarter" idx="5"/>
          </p:nvPr>
        </p:nvSpPr>
        <p:spPr>
          <a:noFill/>
        </p:spPr>
        <p:txBody>
          <a:bodyPr/>
          <a:lstStyle/>
          <a:p>
            <a:fld id="{36BC9869-F27A-4914-81FE-44C5C44BA35C}" type="slidenum">
              <a:rPr lang="en-US" smtClean="0"/>
              <a:pPr/>
              <a:t>13</a:t>
            </a:fld>
            <a:endParaRPr lang="en-US" dirty="0" smtClean="0"/>
          </a:p>
        </p:txBody>
      </p:sp>
    </p:spTree>
    <p:extLst>
      <p:ext uri="{BB962C8B-B14F-4D97-AF65-F5344CB8AC3E}">
        <p14:creationId xmlns:p14="http://schemas.microsoft.com/office/powerpoint/2010/main" val="274215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p>
        </p:txBody>
      </p:sp>
      <p:sp>
        <p:nvSpPr>
          <p:cNvPr id="95236" name="Slide Number Placeholder 3"/>
          <p:cNvSpPr>
            <a:spLocks noGrp="1"/>
          </p:cNvSpPr>
          <p:nvPr>
            <p:ph type="sldNum" sz="quarter" idx="5"/>
          </p:nvPr>
        </p:nvSpPr>
        <p:spPr>
          <a:noFill/>
        </p:spPr>
        <p:txBody>
          <a:bodyPr/>
          <a:lstStyle/>
          <a:p>
            <a:fld id="{2762364D-B7E4-460D-81F4-DC37C3210CFA}" type="slidenum">
              <a:rPr lang="en-US" smtClean="0"/>
              <a:pPr/>
              <a:t>14</a:t>
            </a:fld>
            <a:endParaRPr lang="en-US" dirty="0" smtClean="0"/>
          </a:p>
        </p:txBody>
      </p:sp>
    </p:spTree>
    <p:extLst>
      <p:ext uri="{BB962C8B-B14F-4D97-AF65-F5344CB8AC3E}">
        <p14:creationId xmlns:p14="http://schemas.microsoft.com/office/powerpoint/2010/main" val="59309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p>
        </p:txBody>
      </p:sp>
      <p:sp>
        <p:nvSpPr>
          <p:cNvPr id="96260" name="Slide Number Placeholder 3"/>
          <p:cNvSpPr>
            <a:spLocks noGrp="1"/>
          </p:cNvSpPr>
          <p:nvPr>
            <p:ph type="sldNum" sz="quarter" idx="5"/>
          </p:nvPr>
        </p:nvSpPr>
        <p:spPr>
          <a:noFill/>
        </p:spPr>
        <p:txBody>
          <a:bodyPr/>
          <a:lstStyle/>
          <a:p>
            <a:fld id="{5AF7E99A-554B-49CE-B5F0-881817EAD1BC}" type="slidenum">
              <a:rPr lang="en-US" smtClean="0"/>
              <a:pPr/>
              <a:t>15</a:t>
            </a:fld>
            <a:endParaRPr lang="en-US" dirty="0" smtClean="0"/>
          </a:p>
        </p:txBody>
      </p:sp>
    </p:spTree>
    <p:extLst>
      <p:ext uri="{BB962C8B-B14F-4D97-AF65-F5344CB8AC3E}">
        <p14:creationId xmlns:p14="http://schemas.microsoft.com/office/powerpoint/2010/main" val="413006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700731" y="4415162"/>
            <a:ext cx="5608942" cy="4728839"/>
          </a:xfrm>
          <a:noFill/>
          <a:ln/>
        </p:spPr>
        <p:txBody>
          <a:bodyPr/>
          <a:lstStyle/>
          <a:p>
            <a:pPr eaLnBrk="1" hangingPunct="1"/>
            <a:endParaRPr lang="en-US" sz="1000" dirty="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16</a:t>
            </a:fld>
            <a:endParaRPr lang="en-US" dirty="0" smtClean="0"/>
          </a:p>
        </p:txBody>
      </p:sp>
    </p:spTree>
    <p:extLst>
      <p:ext uri="{BB962C8B-B14F-4D97-AF65-F5344CB8AC3E}">
        <p14:creationId xmlns:p14="http://schemas.microsoft.com/office/powerpoint/2010/main" val="2193551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smtClean="0"/>
          </a:p>
        </p:txBody>
      </p:sp>
      <p:sp>
        <p:nvSpPr>
          <p:cNvPr id="99332" name="Slide Number Placeholder 3"/>
          <p:cNvSpPr>
            <a:spLocks noGrp="1"/>
          </p:cNvSpPr>
          <p:nvPr>
            <p:ph type="sldNum" sz="quarter" idx="5"/>
          </p:nvPr>
        </p:nvSpPr>
        <p:spPr/>
        <p:txBody>
          <a:bodyPr/>
          <a:lstStyle/>
          <a:p>
            <a:pPr>
              <a:defRPr/>
            </a:pPr>
            <a:fld id="{E3E44B90-BC29-493D-9B35-609C73EDB6DB}" type="slidenum">
              <a:rPr lang="en-US" smtClean="0"/>
              <a:pPr>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buFontTx/>
              <a:buNone/>
            </a:pPr>
            <a:endParaRPr lang="en-US" dirty="0" smtClean="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18</a:t>
            </a:fld>
            <a:endParaRPr lang="en-US" dirty="0" smtClean="0"/>
          </a:p>
        </p:txBody>
      </p:sp>
    </p:spTree>
    <p:extLst>
      <p:ext uri="{BB962C8B-B14F-4D97-AF65-F5344CB8AC3E}">
        <p14:creationId xmlns:p14="http://schemas.microsoft.com/office/powerpoint/2010/main" val="74132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buFontTx/>
              <a:buNone/>
            </a:pPr>
            <a:endParaRPr lang="en-US" dirty="0" smtClean="0"/>
          </a:p>
        </p:txBody>
      </p:sp>
      <p:sp>
        <p:nvSpPr>
          <p:cNvPr id="97284" name="Slide Number Placeholder 3"/>
          <p:cNvSpPr>
            <a:spLocks noGrp="1"/>
          </p:cNvSpPr>
          <p:nvPr>
            <p:ph type="sldNum" sz="quarter" idx="5"/>
          </p:nvPr>
        </p:nvSpPr>
        <p:spPr>
          <a:noFill/>
        </p:spPr>
        <p:txBody>
          <a:bodyPr/>
          <a:lstStyle/>
          <a:p>
            <a:fld id="{59C553C9-4D28-4712-BDA1-0C1F7BB7C809}" type="slidenum">
              <a:rPr lang="en-US" smtClean="0"/>
              <a:pPr/>
              <a:t>19</a:t>
            </a:fld>
            <a:endParaRPr lang="en-US" dirty="0" smtClean="0"/>
          </a:p>
        </p:txBody>
      </p:sp>
    </p:spTree>
    <p:extLst>
      <p:ext uri="{BB962C8B-B14F-4D97-AF65-F5344CB8AC3E}">
        <p14:creationId xmlns:p14="http://schemas.microsoft.com/office/powerpoint/2010/main" val="74132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a:t>
            </a:fld>
            <a:endParaRPr lang="en-US" dirty="0"/>
          </a:p>
        </p:txBody>
      </p:sp>
    </p:spTree>
    <p:extLst>
      <p:ext uri="{BB962C8B-B14F-4D97-AF65-F5344CB8AC3E}">
        <p14:creationId xmlns:p14="http://schemas.microsoft.com/office/powerpoint/2010/main" val="35898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20</a:t>
            </a:fld>
            <a:endParaRPr lang="en-US" dirty="0"/>
          </a:p>
        </p:txBody>
      </p:sp>
    </p:spTree>
    <p:extLst>
      <p:ext uri="{BB962C8B-B14F-4D97-AF65-F5344CB8AC3E}">
        <p14:creationId xmlns:p14="http://schemas.microsoft.com/office/powerpoint/2010/main" val="183285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700731" y="4415162"/>
            <a:ext cx="5608942" cy="4881239"/>
          </a:xfrm>
          <a:noFill/>
          <a:ln/>
        </p:spPr>
        <p:txBody>
          <a:bodyPr/>
          <a:lstStyle/>
          <a:p>
            <a:pPr defTabSz="893277">
              <a:defRPr/>
            </a:pPr>
            <a:endParaRPr lang="en-US" baseline="0" dirty="0" smtClean="0"/>
          </a:p>
        </p:txBody>
      </p:sp>
      <p:sp>
        <p:nvSpPr>
          <p:cNvPr id="110596" name="Slide Number Placeholder 3"/>
          <p:cNvSpPr>
            <a:spLocks noGrp="1"/>
          </p:cNvSpPr>
          <p:nvPr>
            <p:ph type="sldNum" sz="quarter" idx="5"/>
          </p:nvPr>
        </p:nvSpPr>
        <p:spPr>
          <a:noFill/>
        </p:spPr>
        <p:txBody>
          <a:bodyPr/>
          <a:lstStyle/>
          <a:p>
            <a:fld id="{9FC5002B-FF79-46F0-8A21-A57241AFD974}" type="slidenum">
              <a:rPr lang="en-US" smtClean="0"/>
              <a:pPr/>
              <a:t>21</a:t>
            </a:fld>
            <a:endParaRPr lang="en-US" dirty="0" smtClean="0"/>
          </a:p>
        </p:txBody>
      </p:sp>
    </p:spTree>
    <p:extLst>
      <p:ext uri="{BB962C8B-B14F-4D97-AF65-F5344CB8AC3E}">
        <p14:creationId xmlns:p14="http://schemas.microsoft.com/office/powerpoint/2010/main" val="123181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3277">
              <a:defRPr/>
            </a:pPr>
            <a:endParaRPr lang="en-US" dirty="0"/>
          </a:p>
          <a:p>
            <a:pPr>
              <a:buFont typeface="Arial" pitchFamily="34" charset="0"/>
              <a:buChar char="•"/>
            </a:pPr>
            <a:r>
              <a:rPr lang="en-US" b="1" i="1" dirty="0"/>
              <a:t> </a:t>
            </a:r>
            <a:r>
              <a:rPr lang="en-US" dirty="0"/>
              <a:t>The log must contain only information regarding civil rights complaints, regardless of whether or not the State agency processes its own complaints of discrimination.</a:t>
            </a:r>
            <a:endParaRPr lang="en-US" b="1" i="1" dirty="0">
              <a:solidFill>
                <a:srgbClr val="0070C0"/>
              </a:solidFill>
            </a:endParaRPr>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22</a:t>
            </a:fld>
            <a:endParaRPr lang="en-US" dirty="0"/>
          </a:p>
        </p:txBody>
      </p:sp>
    </p:spTree>
    <p:extLst>
      <p:ext uri="{BB962C8B-B14F-4D97-AF65-F5344CB8AC3E}">
        <p14:creationId xmlns:p14="http://schemas.microsoft.com/office/powerpoint/2010/main" val="224516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893277">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23</a:t>
            </a:fld>
            <a:endParaRPr lang="en-US" dirty="0"/>
          </a:p>
        </p:txBody>
      </p:sp>
    </p:spTree>
    <p:extLst>
      <p:ext uri="{BB962C8B-B14F-4D97-AF65-F5344CB8AC3E}">
        <p14:creationId xmlns:p14="http://schemas.microsoft.com/office/powerpoint/2010/main" val="2684920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endParaRPr lang="en-US" sz="1000" kern="0"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24</a:t>
            </a:fld>
            <a:endParaRPr lang="en-US" dirty="0"/>
          </a:p>
        </p:txBody>
      </p:sp>
    </p:spTree>
    <p:extLst>
      <p:ext uri="{BB962C8B-B14F-4D97-AF65-F5344CB8AC3E}">
        <p14:creationId xmlns:p14="http://schemas.microsoft.com/office/powerpoint/2010/main" val="319562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eaLnBrk="1" hangingPunct="1"/>
            <a:endParaRPr lang="en-US" sz="1000" kern="0"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25</a:t>
            </a:fld>
            <a:endParaRPr lang="en-US" dirty="0"/>
          </a:p>
        </p:txBody>
      </p:sp>
    </p:spTree>
    <p:extLst>
      <p:ext uri="{BB962C8B-B14F-4D97-AF65-F5344CB8AC3E}">
        <p14:creationId xmlns:p14="http://schemas.microsoft.com/office/powerpoint/2010/main" val="3195629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26</a:t>
            </a:fld>
            <a:endParaRPr lang="en-US" dirty="0"/>
          </a:p>
        </p:txBody>
      </p:sp>
    </p:spTree>
    <p:extLst>
      <p:ext uri="{BB962C8B-B14F-4D97-AF65-F5344CB8AC3E}">
        <p14:creationId xmlns:p14="http://schemas.microsoft.com/office/powerpoint/2010/main" val="1715101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B15308-0D35-4FE9-8ECE-6A97D0EF03C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B15308-0D35-4FE9-8ECE-6A97D0EF03C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i="0" dirty="0" smtClean="0"/>
          </a:p>
        </p:txBody>
      </p:sp>
      <p:sp>
        <p:nvSpPr>
          <p:cNvPr id="101380" name="Slide Number Placeholder 3"/>
          <p:cNvSpPr>
            <a:spLocks noGrp="1"/>
          </p:cNvSpPr>
          <p:nvPr>
            <p:ph type="sldNum" sz="quarter" idx="5"/>
          </p:nvPr>
        </p:nvSpPr>
        <p:spPr>
          <a:noFill/>
        </p:spPr>
        <p:txBody>
          <a:bodyPr/>
          <a:lstStyle/>
          <a:p>
            <a:fld id="{0616E639-F6A4-4784-9A8D-8D458D64DC57}" type="slidenum">
              <a:rPr lang="en-US" smtClean="0"/>
              <a:pPr/>
              <a:t>29</a:t>
            </a:fld>
            <a:endParaRPr lang="en-US" dirty="0" smtClean="0"/>
          </a:p>
        </p:txBody>
      </p:sp>
    </p:spTree>
    <p:extLst>
      <p:ext uri="{BB962C8B-B14F-4D97-AF65-F5344CB8AC3E}">
        <p14:creationId xmlns:p14="http://schemas.microsoft.com/office/powerpoint/2010/main" val="9939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a:t>
            </a:fld>
            <a:endParaRPr lang="en-US" dirty="0"/>
          </a:p>
        </p:txBody>
      </p:sp>
    </p:spTree>
    <p:extLst>
      <p:ext uri="{BB962C8B-B14F-4D97-AF65-F5344CB8AC3E}">
        <p14:creationId xmlns:p14="http://schemas.microsoft.com/office/powerpoint/2010/main" val="358988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0731" y="4415162"/>
            <a:ext cx="5608942" cy="4805038"/>
          </a:xfrm>
        </p:spPr>
        <p:txBody>
          <a:bodyPr>
            <a:normAutofit/>
          </a:bodyPr>
          <a:lstStyle/>
          <a:p>
            <a:pPr eaLnBrk="1" hangingPunct="1">
              <a:lnSpc>
                <a:spcPct val="80000"/>
              </a:lnSpc>
              <a:defRPr/>
            </a:pPr>
            <a:endParaRPr lang="en-US" sz="2300" dirty="0"/>
          </a:p>
        </p:txBody>
      </p:sp>
      <p:sp>
        <p:nvSpPr>
          <p:cNvPr id="102404" name="Slide Number Placeholder 3"/>
          <p:cNvSpPr>
            <a:spLocks noGrp="1"/>
          </p:cNvSpPr>
          <p:nvPr>
            <p:ph type="sldNum" sz="quarter" idx="5"/>
          </p:nvPr>
        </p:nvSpPr>
        <p:spPr>
          <a:noFill/>
        </p:spPr>
        <p:txBody>
          <a:bodyPr/>
          <a:lstStyle/>
          <a:p>
            <a:fld id="{EAACCCB7-47B1-4CA5-9602-C532F7AA70BC}" type="slidenum">
              <a:rPr lang="en-US" smtClean="0"/>
              <a:pPr/>
              <a:t>30</a:t>
            </a:fld>
            <a:endParaRPr lang="en-US" dirty="0" smtClean="0"/>
          </a:p>
        </p:txBody>
      </p:sp>
    </p:spTree>
    <p:extLst>
      <p:ext uri="{BB962C8B-B14F-4D97-AF65-F5344CB8AC3E}">
        <p14:creationId xmlns:p14="http://schemas.microsoft.com/office/powerpoint/2010/main" val="2650068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D5C0839-CBFB-41DA-8652-A41E40BA467F}" type="slidenum">
              <a:rPr lang="en-US" smtClean="0"/>
              <a:pPr/>
              <a:t>31</a:t>
            </a:fld>
            <a:endParaRPr lang="en-US" dirty="0" smtClean="0"/>
          </a:p>
        </p:txBody>
      </p:sp>
      <p:sp>
        <p:nvSpPr>
          <p:cNvPr id="104451" name="Rectangle 2"/>
          <p:cNvSpPr>
            <a:spLocks noGrp="1" noRot="1" noChangeAspect="1" noChangeArrowheads="1" noTextEdit="1"/>
          </p:cNvSpPr>
          <p:nvPr>
            <p:ph type="sldImg"/>
          </p:nvPr>
        </p:nvSpPr>
        <p:spPr>
          <a:ln cap="flat"/>
        </p:spPr>
      </p:sp>
      <p:sp>
        <p:nvSpPr>
          <p:cNvPr id="104452" name="Rectangle 3"/>
          <p:cNvSpPr>
            <a:spLocks noGrp="1" noChangeArrowheads="1"/>
          </p:cNvSpPr>
          <p:nvPr>
            <p:ph type="body" idx="1"/>
          </p:nvPr>
        </p:nvSpPr>
        <p:spPr>
          <a:noFill/>
          <a:ln/>
        </p:spPr>
        <p:txBody>
          <a:bodyPr/>
          <a:lstStyle/>
          <a:p>
            <a:pPr>
              <a:buFont typeface="Arial" pitchFamily="34" charset="0"/>
              <a:buNone/>
            </a:pPr>
            <a:endParaRPr lang="en-US" dirty="0" smtClean="0"/>
          </a:p>
        </p:txBody>
      </p:sp>
    </p:spTree>
    <p:extLst>
      <p:ext uri="{BB962C8B-B14F-4D97-AF65-F5344CB8AC3E}">
        <p14:creationId xmlns:p14="http://schemas.microsoft.com/office/powerpoint/2010/main" val="2311072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D5C0839-CBFB-41DA-8652-A41E40BA467F}" type="slidenum">
              <a:rPr lang="en-US" smtClean="0"/>
              <a:pPr/>
              <a:t>32</a:t>
            </a:fld>
            <a:endParaRPr lang="en-US" dirty="0" smtClean="0"/>
          </a:p>
        </p:txBody>
      </p:sp>
      <p:sp>
        <p:nvSpPr>
          <p:cNvPr id="104451" name="Rectangle 2"/>
          <p:cNvSpPr>
            <a:spLocks noGrp="1" noRot="1" noChangeAspect="1" noChangeArrowheads="1" noTextEdit="1"/>
          </p:cNvSpPr>
          <p:nvPr>
            <p:ph type="sldImg"/>
          </p:nvPr>
        </p:nvSpPr>
        <p:spPr>
          <a:ln cap="flat"/>
        </p:spPr>
      </p:sp>
      <p:sp>
        <p:nvSpPr>
          <p:cNvPr id="104452" name="Rectangle 3"/>
          <p:cNvSpPr>
            <a:spLocks noGrp="1" noChangeArrowheads="1"/>
          </p:cNvSpPr>
          <p:nvPr>
            <p:ph type="body" idx="1"/>
          </p:nvPr>
        </p:nvSpPr>
        <p:spPr>
          <a:noFill/>
          <a:ln/>
        </p:spPr>
        <p:txBody>
          <a:bodyPr/>
          <a:lstStyle/>
          <a:p>
            <a:pPr>
              <a:buFont typeface="Arial" pitchFamily="34" charset="0"/>
              <a:buNone/>
            </a:pPr>
            <a:endParaRPr lang="en-US" dirty="0" smtClean="0"/>
          </a:p>
        </p:txBody>
      </p:sp>
    </p:spTree>
    <p:extLst>
      <p:ext uri="{BB962C8B-B14F-4D97-AF65-F5344CB8AC3E}">
        <p14:creationId xmlns:p14="http://schemas.microsoft.com/office/powerpoint/2010/main" val="2311072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A539C0D8-7D23-47E4-8BD4-272C36274000}" type="slidenum">
              <a:rPr lang="en-US" smtClean="0"/>
              <a:pPr/>
              <a:t>33</a:t>
            </a:fld>
            <a:endParaRPr lang="en-US" dirty="0" smtClean="0"/>
          </a:p>
        </p:txBody>
      </p:sp>
    </p:spTree>
    <p:extLst>
      <p:ext uri="{BB962C8B-B14F-4D97-AF65-F5344CB8AC3E}">
        <p14:creationId xmlns:p14="http://schemas.microsoft.com/office/powerpoint/2010/main" val="24739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34</a:t>
            </a:fld>
            <a:endParaRPr lang="en-US" dirty="0"/>
          </a:p>
        </p:txBody>
      </p:sp>
    </p:spTree>
    <p:extLst>
      <p:ext uri="{BB962C8B-B14F-4D97-AF65-F5344CB8AC3E}">
        <p14:creationId xmlns:p14="http://schemas.microsoft.com/office/powerpoint/2010/main" val="3513499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728839"/>
          </a:xfrm>
        </p:spPr>
        <p:txBody>
          <a:bodyPr>
            <a:normAutofit/>
          </a:bodyPr>
          <a:lstStyle/>
          <a:p>
            <a:pPr marL="0" indent="0">
              <a:buNone/>
            </a:pPr>
            <a:endParaRPr lang="en-US" sz="1300"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35</a:t>
            </a:fld>
            <a:endParaRPr lang="en-US" dirty="0"/>
          </a:p>
        </p:txBody>
      </p:sp>
    </p:spTree>
    <p:extLst>
      <p:ext uri="{BB962C8B-B14F-4D97-AF65-F5344CB8AC3E}">
        <p14:creationId xmlns:p14="http://schemas.microsoft.com/office/powerpoint/2010/main" val="3513499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36</a:t>
            </a:fld>
            <a:endParaRPr lang="en-US" dirty="0"/>
          </a:p>
        </p:txBody>
      </p:sp>
    </p:spTree>
    <p:extLst>
      <p:ext uri="{BB962C8B-B14F-4D97-AF65-F5344CB8AC3E}">
        <p14:creationId xmlns:p14="http://schemas.microsoft.com/office/powerpoint/2010/main" val="110029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fld id="{6909DA1A-16EA-48C8-83DB-8FB6CCC57889}" type="slidenum">
              <a:rPr lang="en-US" smtClean="0"/>
              <a:pPr/>
              <a:t>37</a:t>
            </a:fld>
            <a:endParaRPr lang="en-US" dirty="0" smtClean="0"/>
          </a:p>
        </p:txBody>
      </p:sp>
    </p:spTree>
    <p:extLst>
      <p:ext uri="{BB962C8B-B14F-4D97-AF65-F5344CB8AC3E}">
        <p14:creationId xmlns:p14="http://schemas.microsoft.com/office/powerpoint/2010/main" val="720955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a:noFill/>
        </p:spPr>
        <p:txBody>
          <a:bodyPr/>
          <a:lstStyle/>
          <a:p>
            <a:fld id="{682623BC-1B9A-4E0B-AFFB-06EFE13074E9}" type="slidenum">
              <a:rPr lang="en-US" smtClean="0"/>
              <a:pPr/>
              <a:t>38</a:t>
            </a:fld>
            <a:endParaRPr lang="en-US" dirty="0" smtClean="0"/>
          </a:p>
        </p:txBody>
      </p:sp>
    </p:spTree>
    <p:extLst>
      <p:ext uri="{BB962C8B-B14F-4D97-AF65-F5344CB8AC3E}">
        <p14:creationId xmlns:p14="http://schemas.microsoft.com/office/powerpoint/2010/main" val="171004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39</a:t>
            </a:fld>
            <a:endParaRPr lang="en-US" dirty="0"/>
          </a:p>
        </p:txBody>
      </p:sp>
    </p:spTree>
    <p:extLst>
      <p:ext uri="{BB962C8B-B14F-4D97-AF65-F5344CB8AC3E}">
        <p14:creationId xmlns:p14="http://schemas.microsoft.com/office/powerpoint/2010/main" val="351555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88123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a:t>
            </a:fld>
            <a:endParaRPr lang="en-US" dirty="0"/>
          </a:p>
        </p:txBody>
      </p:sp>
    </p:spTree>
    <p:extLst>
      <p:ext uri="{BB962C8B-B14F-4D97-AF65-F5344CB8AC3E}">
        <p14:creationId xmlns:p14="http://schemas.microsoft.com/office/powerpoint/2010/main" val="1024598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31" y="4415162"/>
            <a:ext cx="5608942" cy="4576439"/>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40</a:t>
            </a:fld>
            <a:endParaRPr lang="en-US" dirty="0"/>
          </a:p>
        </p:txBody>
      </p:sp>
    </p:spTree>
    <p:extLst>
      <p:ext uri="{BB962C8B-B14F-4D97-AF65-F5344CB8AC3E}">
        <p14:creationId xmlns:p14="http://schemas.microsoft.com/office/powerpoint/2010/main" val="242285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41</a:t>
            </a:fld>
            <a:endParaRPr lang="en-US" dirty="0"/>
          </a:p>
        </p:txBody>
      </p:sp>
    </p:spTree>
    <p:extLst>
      <p:ext uri="{BB962C8B-B14F-4D97-AF65-F5344CB8AC3E}">
        <p14:creationId xmlns:p14="http://schemas.microsoft.com/office/powerpoint/2010/main" val="2233910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lnSpc>
                <a:spcPct val="90000"/>
              </a:lnSpc>
            </a:pPr>
            <a:endParaRPr lang="en-US" dirty="0" smtClean="0"/>
          </a:p>
        </p:txBody>
      </p:sp>
      <p:sp>
        <p:nvSpPr>
          <p:cNvPr id="106500" name="Slide Number Placeholder 3"/>
          <p:cNvSpPr>
            <a:spLocks noGrp="1"/>
          </p:cNvSpPr>
          <p:nvPr>
            <p:ph type="sldNum" sz="quarter" idx="5"/>
          </p:nvPr>
        </p:nvSpPr>
        <p:spPr>
          <a:noFill/>
        </p:spPr>
        <p:txBody>
          <a:bodyPr/>
          <a:lstStyle/>
          <a:p>
            <a:fld id="{54A98819-0CD5-4302-9224-1EB6A6F55B5D}" type="slidenum">
              <a:rPr lang="en-US" smtClean="0"/>
              <a:pPr/>
              <a:t>42</a:t>
            </a:fld>
            <a:endParaRPr lang="en-US" dirty="0" smtClean="0"/>
          </a:p>
        </p:txBody>
      </p:sp>
    </p:spTree>
    <p:extLst>
      <p:ext uri="{BB962C8B-B14F-4D97-AF65-F5344CB8AC3E}">
        <p14:creationId xmlns:p14="http://schemas.microsoft.com/office/powerpoint/2010/main" val="3987302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fld id="{E602A796-B34B-4D60-AE15-68A4B80E55A5}" type="slidenum">
              <a:rPr lang="en-US" smtClean="0"/>
              <a:pPr/>
              <a:t>43</a:t>
            </a:fld>
            <a:endParaRPr lang="en-US" dirty="0" smtClean="0"/>
          </a:p>
        </p:txBody>
      </p:sp>
    </p:spTree>
    <p:extLst>
      <p:ext uri="{BB962C8B-B14F-4D97-AF65-F5344CB8AC3E}">
        <p14:creationId xmlns:p14="http://schemas.microsoft.com/office/powerpoint/2010/main" val="4090838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44</a:t>
            </a:fld>
            <a:endParaRPr lang="en-US" dirty="0"/>
          </a:p>
        </p:txBody>
      </p:sp>
    </p:spTree>
    <p:extLst>
      <p:ext uri="{BB962C8B-B14F-4D97-AF65-F5344CB8AC3E}">
        <p14:creationId xmlns:p14="http://schemas.microsoft.com/office/powerpoint/2010/main" val="3041671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45</a:t>
            </a:fld>
            <a:endParaRPr lang="en-US" dirty="0"/>
          </a:p>
        </p:txBody>
      </p:sp>
    </p:spTree>
    <p:extLst>
      <p:ext uri="{BB962C8B-B14F-4D97-AF65-F5344CB8AC3E}">
        <p14:creationId xmlns:p14="http://schemas.microsoft.com/office/powerpoint/2010/main" val="3041671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46</a:t>
            </a:fld>
            <a:endParaRPr lang="en-US" dirty="0"/>
          </a:p>
        </p:txBody>
      </p:sp>
    </p:spTree>
    <p:extLst>
      <p:ext uri="{BB962C8B-B14F-4D97-AF65-F5344CB8AC3E}">
        <p14:creationId xmlns:p14="http://schemas.microsoft.com/office/powerpoint/2010/main" val="3041671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740A60A-087E-4A9B-B998-15F1FFD7B75F}" type="slidenum">
              <a:rPr lang="en-US" smtClean="0"/>
              <a:pPr/>
              <a:t>47</a:t>
            </a:fld>
            <a:endParaRPr lang="en-US" dirty="0" smtClean="0"/>
          </a:p>
        </p:txBody>
      </p:sp>
      <p:sp>
        <p:nvSpPr>
          <p:cNvPr id="93187" name="Rectangle 2"/>
          <p:cNvSpPr>
            <a:spLocks noGrp="1" noRot="1" noChangeAspect="1" noChangeArrowheads="1" noTextEdit="1"/>
          </p:cNvSpPr>
          <p:nvPr>
            <p:ph type="sldImg"/>
          </p:nvPr>
        </p:nvSpPr>
        <p:spPr>
          <a:ln cap="flat"/>
        </p:spPr>
      </p:sp>
      <p:sp>
        <p:nvSpPr>
          <p:cNvPr id="93188" name="Rectangle 3"/>
          <p:cNvSpPr>
            <a:spLocks noGrp="1" noChangeArrowheads="1"/>
          </p:cNvSpPr>
          <p:nvPr>
            <p:ph type="body" idx="1"/>
          </p:nvPr>
        </p:nvSpPr>
        <p:spPr>
          <a:noFill/>
          <a:ln/>
        </p:spPr>
        <p:txBody>
          <a:bodyPr/>
          <a:lstStyle/>
          <a:p>
            <a:pPr defTabSz="881390"/>
            <a:endParaRPr lang="en-US" dirty="0" smtClean="0"/>
          </a:p>
        </p:txBody>
      </p:sp>
    </p:spTree>
    <p:extLst>
      <p:ext uri="{BB962C8B-B14F-4D97-AF65-F5344CB8AC3E}">
        <p14:creationId xmlns:p14="http://schemas.microsoft.com/office/powerpoint/2010/main" val="1209580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183">
              <a:defRPr/>
            </a:pPr>
            <a:endParaRPr lang="en-US" dirty="0" smtClean="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48</a:t>
            </a:fld>
            <a:endParaRPr lang="en-US" dirty="0"/>
          </a:p>
        </p:txBody>
      </p:sp>
    </p:spTree>
    <p:extLst>
      <p:ext uri="{BB962C8B-B14F-4D97-AF65-F5344CB8AC3E}">
        <p14:creationId xmlns:p14="http://schemas.microsoft.com/office/powerpoint/2010/main" val="1869584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smtClean="0"/>
          </a:p>
        </p:txBody>
      </p:sp>
      <p:sp>
        <p:nvSpPr>
          <p:cNvPr id="113668" name="Slide Number Placeholder 3"/>
          <p:cNvSpPr>
            <a:spLocks noGrp="1"/>
          </p:cNvSpPr>
          <p:nvPr>
            <p:ph type="sldNum" sz="quarter" idx="5"/>
          </p:nvPr>
        </p:nvSpPr>
        <p:spPr>
          <a:noFill/>
        </p:spPr>
        <p:txBody>
          <a:bodyPr/>
          <a:lstStyle/>
          <a:p>
            <a:fld id="{D946FEE7-9489-4BC5-A34F-95D1C5012733}" type="slidenum">
              <a:rPr lang="en-US" smtClean="0"/>
              <a:pPr/>
              <a:t>49</a:t>
            </a:fld>
            <a:endParaRPr lang="en-US" dirty="0" smtClean="0"/>
          </a:p>
        </p:txBody>
      </p:sp>
    </p:spTree>
    <p:extLst>
      <p:ext uri="{BB962C8B-B14F-4D97-AF65-F5344CB8AC3E}">
        <p14:creationId xmlns:p14="http://schemas.microsoft.com/office/powerpoint/2010/main" val="65622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5</a:t>
            </a:fld>
            <a:endParaRPr lang="en-US" dirty="0"/>
          </a:p>
        </p:txBody>
      </p:sp>
    </p:spTree>
    <p:extLst>
      <p:ext uri="{BB962C8B-B14F-4D97-AF65-F5344CB8AC3E}">
        <p14:creationId xmlns:p14="http://schemas.microsoft.com/office/powerpoint/2010/main" val="460482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00DCEC-3D8C-478B-BAE1-EDEB0BEA549C}" type="slidenum">
              <a:rPr lang="en-US" smtClean="0"/>
              <a:pPr>
                <a:defRPr/>
              </a:pPr>
              <a:t>50</a:t>
            </a:fld>
            <a:endParaRPr lang="en-US" dirty="0"/>
          </a:p>
        </p:txBody>
      </p:sp>
    </p:spTree>
    <p:extLst>
      <p:ext uri="{BB962C8B-B14F-4D97-AF65-F5344CB8AC3E}">
        <p14:creationId xmlns:p14="http://schemas.microsoft.com/office/powerpoint/2010/main" val="2580397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a:noFill/>
        </p:spPr>
        <p:txBody>
          <a:bodyPr/>
          <a:lstStyle/>
          <a:p>
            <a:fld id="{41CF2D51-D004-4754-BFC3-F86A57F8063A}" type="slidenum">
              <a:rPr lang="en-US" smtClean="0"/>
              <a:pPr/>
              <a:t>51</a:t>
            </a:fld>
            <a:endParaRPr lang="en-US" dirty="0" smtClean="0"/>
          </a:p>
        </p:txBody>
      </p:sp>
    </p:spTree>
    <p:extLst>
      <p:ext uri="{BB962C8B-B14F-4D97-AF65-F5344CB8AC3E}">
        <p14:creationId xmlns:p14="http://schemas.microsoft.com/office/powerpoint/2010/main" val="19390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700731" y="4415162"/>
            <a:ext cx="5608942" cy="4652639"/>
          </a:xfrm>
          <a:noFill/>
          <a:ln/>
        </p:spPr>
        <p:txBody>
          <a:bodyPr/>
          <a:lstStyle/>
          <a:p>
            <a:endParaRPr lang="en-US" sz="1200" dirty="0" smtClean="0"/>
          </a:p>
        </p:txBody>
      </p:sp>
      <p:sp>
        <p:nvSpPr>
          <p:cNvPr id="78852" name="Slide Number Placeholder 3"/>
          <p:cNvSpPr>
            <a:spLocks noGrp="1"/>
          </p:cNvSpPr>
          <p:nvPr>
            <p:ph type="sldNum" sz="quarter" idx="5"/>
          </p:nvPr>
        </p:nvSpPr>
        <p:spPr>
          <a:noFill/>
        </p:spPr>
        <p:txBody>
          <a:bodyPr/>
          <a:lstStyle/>
          <a:p>
            <a:fld id="{E8B55202-E31E-4191-AC11-6DAD7A8FE9B2}" type="slidenum">
              <a:rPr lang="en-US" smtClean="0"/>
              <a:pPr/>
              <a:t>6</a:t>
            </a:fld>
            <a:endParaRPr lang="en-US" dirty="0" smtClean="0"/>
          </a:p>
        </p:txBody>
      </p:sp>
    </p:spTree>
    <p:extLst>
      <p:ext uri="{BB962C8B-B14F-4D97-AF65-F5344CB8AC3E}">
        <p14:creationId xmlns:p14="http://schemas.microsoft.com/office/powerpoint/2010/main" val="251930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0" indent="0" eaLnBrk="1" hangingPunct="1">
              <a:buFont typeface="Arial" panose="020B0604020202020204" pitchFamily="34" charset="0"/>
              <a:buNone/>
            </a:pPr>
            <a:endParaRPr lang="en-US" b="0" dirty="0" smtClean="0"/>
          </a:p>
        </p:txBody>
      </p:sp>
      <p:sp>
        <p:nvSpPr>
          <p:cNvPr id="79876" name="Slide Number Placeholder 3"/>
          <p:cNvSpPr>
            <a:spLocks noGrp="1"/>
          </p:cNvSpPr>
          <p:nvPr>
            <p:ph type="sldNum" sz="quarter" idx="5"/>
          </p:nvPr>
        </p:nvSpPr>
        <p:spPr>
          <a:noFill/>
        </p:spPr>
        <p:txBody>
          <a:bodyPr/>
          <a:lstStyle/>
          <a:p>
            <a:fld id="{0E03829C-77AA-48C6-855E-F8E941B4BB11}" type="slidenum">
              <a:rPr lang="en-US" smtClean="0"/>
              <a:pPr/>
              <a:t>7</a:t>
            </a:fld>
            <a:endParaRPr lang="en-US" dirty="0" smtClean="0"/>
          </a:p>
        </p:txBody>
      </p:sp>
    </p:spTree>
    <p:extLst>
      <p:ext uri="{BB962C8B-B14F-4D97-AF65-F5344CB8AC3E}">
        <p14:creationId xmlns:p14="http://schemas.microsoft.com/office/powerpoint/2010/main" val="184249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700731" y="4415162"/>
            <a:ext cx="5608942" cy="4728839"/>
          </a:xfrm>
          <a:noFill/>
          <a:ln/>
        </p:spPr>
        <p:txBody>
          <a:bodyPr/>
          <a:lstStyle/>
          <a:p>
            <a:pPr eaLnBrk="1" hangingPunct="1">
              <a:lnSpc>
                <a:spcPct val="90000"/>
              </a:lnSpc>
            </a:pPr>
            <a:endParaRPr lang="en-US" dirty="0" smtClean="0">
              <a:solidFill>
                <a:schemeClr val="accent2"/>
              </a:solidFill>
            </a:endParaRPr>
          </a:p>
        </p:txBody>
      </p:sp>
      <p:sp>
        <p:nvSpPr>
          <p:cNvPr id="80900" name="Slide Number Placeholder 3"/>
          <p:cNvSpPr>
            <a:spLocks noGrp="1"/>
          </p:cNvSpPr>
          <p:nvPr>
            <p:ph type="sldNum" sz="quarter" idx="5"/>
          </p:nvPr>
        </p:nvSpPr>
        <p:spPr>
          <a:noFill/>
        </p:spPr>
        <p:txBody>
          <a:bodyPr/>
          <a:lstStyle/>
          <a:p>
            <a:fld id="{6C5E8076-8BAC-4F1E-82D8-4600F5B61665}" type="slidenum">
              <a:rPr lang="en-US" smtClean="0"/>
              <a:pPr/>
              <a:t>8</a:t>
            </a:fld>
            <a:endParaRPr lang="en-US" dirty="0" smtClean="0"/>
          </a:p>
        </p:txBody>
      </p:sp>
    </p:spTree>
    <p:extLst>
      <p:ext uri="{BB962C8B-B14F-4D97-AF65-F5344CB8AC3E}">
        <p14:creationId xmlns:p14="http://schemas.microsoft.com/office/powerpoint/2010/main" val="19924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700731" y="4415162"/>
            <a:ext cx="5608942" cy="4728839"/>
          </a:xfrm>
          <a:noFill/>
          <a:ln/>
        </p:spPr>
        <p:txBody>
          <a:bodyPr/>
          <a:lstStyle/>
          <a:p>
            <a:pPr marL="171450" indent="-171450">
              <a:buFont typeface="Arial" panose="020B0604020202020204" pitchFamily="34" charset="0"/>
              <a:buChar char="•"/>
            </a:pPr>
            <a:endParaRPr lang="en-US" b="0" dirty="0" smtClean="0"/>
          </a:p>
        </p:txBody>
      </p:sp>
      <p:sp>
        <p:nvSpPr>
          <p:cNvPr id="80900" name="Slide Number Placeholder 3"/>
          <p:cNvSpPr>
            <a:spLocks noGrp="1"/>
          </p:cNvSpPr>
          <p:nvPr>
            <p:ph type="sldNum" sz="quarter" idx="5"/>
          </p:nvPr>
        </p:nvSpPr>
        <p:spPr>
          <a:noFill/>
        </p:spPr>
        <p:txBody>
          <a:bodyPr/>
          <a:lstStyle/>
          <a:p>
            <a:fld id="{6C5E8076-8BAC-4F1E-82D8-4600F5B61665}" type="slidenum">
              <a:rPr lang="en-US" smtClean="0"/>
              <a:pPr/>
              <a:t>9</a:t>
            </a:fld>
            <a:endParaRPr lang="en-US" dirty="0" smtClean="0"/>
          </a:p>
        </p:txBody>
      </p:sp>
    </p:spTree>
    <p:extLst>
      <p:ext uri="{BB962C8B-B14F-4D97-AF65-F5344CB8AC3E}">
        <p14:creationId xmlns:p14="http://schemas.microsoft.com/office/powerpoint/2010/main" val="1992433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73F91-2D89-46FC-9917-DDADD4A0E4FA}"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4CF5AA-B353-4077-B7EB-C772C7CE9D0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91A8335-A44F-44A5-A1C4-48F478F2668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7E394F6-A0B4-42E2-95F4-25100D3EAD03}"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2B91A2D-E145-48C2-B53D-033C4082E1B9}"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89D8E90-E4F6-403F-BD1C-703D4E974979}"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B06192F-1AAC-48DA-99AE-95A52273C34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559E7CB-EDB7-43A6-87E7-3EBDF2DC4F44}"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73B9B65-6DB5-4160-B9E3-41380E0CB07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B28AAF7-8C3E-44BE-BAF8-709E0194AB1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17EC401-EA9E-4262-91CF-BE8F035C7D92}"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5B17EBF-A615-4E02-B23E-7109D44ADE6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ctr"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Wingdings" pitchFamily="2" charset="2"/>
        <a:buChar char="Ø"/>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SzPct val="75000"/>
        <a:buFont typeface="Wingdings" pitchFamily="2" charset="2"/>
        <a:buChar char="Ø"/>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50000"/>
        <a:buFont typeface="Wingdings" pitchFamily="2" charset="2"/>
        <a:buChar char="Ø"/>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ascr.usda.gov/complaint_filing_cust.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cio.usda.gov/sites/default/files/docs/2012/Complain_combined_6_8_1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ocio.usda.gov/sites/default/files/docs/2012/Spanish_Form_508_Compliant_6_8_12_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ensus.gov/2010census/dat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my.migrationpolicy.org/salsa/track.jsp?v=2&amp;c=lxCKvvjDwA0KEbRWFSLHJ8j6HOrRrQKj" TargetMode="External"/><Relationship Id="rId5" Type="http://schemas.openxmlformats.org/officeDocument/2006/relationships/hyperlink" Target="http://www.migrationpolicy.org/" TargetMode="External"/><Relationship Id="rId4" Type="http://schemas.openxmlformats.org/officeDocument/2006/relationships/hyperlink" Target="http://www.census.gov/ac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ichele.sazo@fns.usda.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bleigh@k12.wv.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1160" y="228600"/>
            <a:ext cx="8077200" cy="2590800"/>
          </a:xfrm>
        </p:spPr>
        <p:txBody>
          <a:bodyPr>
            <a:normAutofit/>
          </a:bodyPr>
          <a:lstStyle/>
          <a:p>
            <a:pPr algn="ctr" eaLnBrk="1" hangingPunct="1"/>
            <a:r>
              <a:rPr lang="en-US" dirty="0" smtClean="0"/>
              <a:t>Civil Rights Training </a:t>
            </a:r>
            <a:r>
              <a:rPr lang="en-US" sz="3400" dirty="0" smtClean="0"/>
              <a:t/>
            </a:r>
            <a:br>
              <a:rPr lang="en-US" sz="3400" dirty="0" smtClean="0"/>
            </a:br>
            <a:r>
              <a:rPr lang="en-US" sz="2700" dirty="0" smtClean="0"/>
              <a:t>Child Nutrition Programs</a:t>
            </a:r>
            <a:r>
              <a:rPr lang="en-US" sz="3400" dirty="0" smtClean="0">
                <a:solidFill>
                  <a:srgbClr val="FF0000"/>
                </a:solidFill>
              </a:rPr>
              <a:t/>
            </a:r>
            <a:br>
              <a:rPr lang="en-US" sz="3400" dirty="0" smtClean="0">
                <a:solidFill>
                  <a:srgbClr val="FF0000"/>
                </a:solidFill>
              </a:rPr>
            </a:br>
            <a:endParaRPr lang="en-US" sz="2800" dirty="0" smtClean="0">
              <a:solidFill>
                <a:srgbClr val="FF0000"/>
              </a:solidFill>
            </a:endParaRPr>
          </a:p>
        </p:txBody>
      </p:sp>
      <p:sp>
        <p:nvSpPr>
          <p:cNvPr id="3075" name="Rectangle 3"/>
          <p:cNvSpPr>
            <a:spLocks noGrp="1" noChangeArrowheads="1"/>
          </p:cNvSpPr>
          <p:nvPr>
            <p:ph type="subTitle" idx="1"/>
          </p:nvPr>
        </p:nvSpPr>
        <p:spPr>
          <a:xfrm>
            <a:off x="990600" y="3276600"/>
            <a:ext cx="7315200" cy="2514600"/>
          </a:xfrm>
        </p:spPr>
        <p:txBody>
          <a:bodyPr/>
          <a:lstStyle/>
          <a:p>
            <a:pPr eaLnBrk="1" hangingPunct="1">
              <a:lnSpc>
                <a:spcPct val="90000"/>
              </a:lnSpc>
            </a:pPr>
            <a:r>
              <a:rPr lang="en-US" dirty="0" smtClean="0"/>
              <a:t> </a:t>
            </a:r>
          </a:p>
          <a:p>
            <a:pPr eaLnBrk="1" hangingPunct="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77973F91-2D89-46FC-9917-DDADD4A0E4FA}" type="slidenum">
              <a:rPr lang="en-US" smtClean="0"/>
              <a:pPr>
                <a:defRPr/>
              </a:pPr>
              <a:t>1</a:t>
            </a:fld>
            <a:endParaRPr lang="en-US" dirty="0"/>
          </a:p>
        </p:txBody>
      </p:sp>
      <p:pic>
        <p:nvPicPr>
          <p:cNvPr id="7" name="Picture 6" descr="C:\Users\dyoungblood\AppData\Local\Microsoft\Windows\Temporary Internet Files\Content.Outlook\97X3TI83\Civil Rights Logo - Herschel (3).jpg"/>
          <p:cNvPicPr/>
          <p:nvPr/>
        </p:nvPicPr>
        <p:blipFill>
          <a:blip r:embed="rId3" cstate="print"/>
          <a:srcRect/>
          <a:stretch>
            <a:fillRect/>
          </a:stretch>
        </p:blipFill>
        <p:spPr bwMode="auto">
          <a:xfrm>
            <a:off x="3195415" y="2590800"/>
            <a:ext cx="2698720" cy="259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01000" cy="4525963"/>
          </a:xfrm>
        </p:spPr>
        <p:txBody>
          <a:bodyPr>
            <a:normAutofit fontScale="77500" lnSpcReduction="20000"/>
          </a:bodyPr>
          <a:lstStyle/>
          <a:p>
            <a:r>
              <a:rPr lang="en-US" dirty="0"/>
              <a:t>Different treatment which makes a distinction of one person or a group of persons from </a:t>
            </a:r>
            <a:r>
              <a:rPr lang="en-US" dirty="0" smtClean="0"/>
              <a:t>others, </a:t>
            </a:r>
            <a:r>
              <a:rPr lang="en-US" dirty="0"/>
              <a:t>either intentionally, by neglect, or by the actions or lack of actions based </a:t>
            </a:r>
            <a:r>
              <a:rPr lang="en-US" dirty="0" smtClean="0"/>
              <a:t>on a protected class</a:t>
            </a:r>
          </a:p>
          <a:p>
            <a:pPr marL="109728" indent="0">
              <a:buNone/>
            </a:pPr>
            <a:endParaRPr lang="en-US" sz="1300" dirty="0"/>
          </a:p>
          <a:p>
            <a:r>
              <a:rPr lang="en-US" dirty="0" smtClean="0"/>
              <a:t>Protected classes for CNP</a:t>
            </a:r>
          </a:p>
          <a:p>
            <a:pPr lvl="1"/>
            <a:r>
              <a:rPr lang="en-US" dirty="0" smtClean="0"/>
              <a:t>Race</a:t>
            </a:r>
          </a:p>
          <a:p>
            <a:pPr lvl="1"/>
            <a:r>
              <a:rPr lang="en-US" dirty="0" smtClean="0"/>
              <a:t>Color</a:t>
            </a:r>
          </a:p>
          <a:p>
            <a:pPr lvl="1"/>
            <a:r>
              <a:rPr lang="en-US" dirty="0" smtClean="0"/>
              <a:t>National origin</a:t>
            </a:r>
          </a:p>
          <a:p>
            <a:pPr lvl="1"/>
            <a:r>
              <a:rPr lang="en-US" dirty="0" smtClean="0"/>
              <a:t>Age</a:t>
            </a:r>
          </a:p>
          <a:p>
            <a:pPr lvl="1"/>
            <a:r>
              <a:rPr lang="en-US" dirty="0" smtClean="0"/>
              <a:t>Sex</a:t>
            </a:r>
          </a:p>
          <a:p>
            <a:pPr lvl="1"/>
            <a:r>
              <a:rPr lang="en-US" dirty="0" smtClean="0"/>
              <a:t>Disability</a:t>
            </a:r>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dirty="0" smtClean="0"/>
              <a:t>What is discrimination in CNP?</a:t>
            </a:r>
            <a:endParaRPr lang="en-US" dirty="0"/>
          </a:p>
        </p:txBody>
      </p:sp>
    </p:spTree>
    <p:extLst>
      <p:ext uri="{BB962C8B-B14F-4D97-AF65-F5344CB8AC3E}">
        <p14:creationId xmlns:p14="http://schemas.microsoft.com/office/powerpoint/2010/main" val="7411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76DDDF74-1DB4-4DDD-AF06-CA9E4607373B}" type="slidenum">
              <a:rPr lang="en-US" smtClean="0"/>
              <a:pPr/>
              <a:t>11</a:t>
            </a:fld>
            <a:endParaRPr lang="en-US" dirty="0" smtClean="0"/>
          </a:p>
        </p:txBody>
      </p:sp>
      <p:sp>
        <p:nvSpPr>
          <p:cNvPr id="26627" name="Rectangle 2"/>
          <p:cNvSpPr>
            <a:spLocks noGrp="1" noChangeArrowheads="1"/>
          </p:cNvSpPr>
          <p:nvPr>
            <p:ph type="title"/>
          </p:nvPr>
        </p:nvSpPr>
        <p:spPr/>
        <p:txBody>
          <a:bodyPr>
            <a:normAutofit/>
          </a:bodyPr>
          <a:lstStyle/>
          <a:p>
            <a:pPr algn="ctr" eaLnBrk="1" hangingPunct="1"/>
            <a:r>
              <a:rPr lang="en-US" dirty="0" smtClean="0"/>
              <a:t>Assurances</a:t>
            </a:r>
          </a:p>
        </p:txBody>
      </p:sp>
      <p:sp>
        <p:nvSpPr>
          <p:cNvPr id="26628" name="Rectangle 3"/>
          <p:cNvSpPr>
            <a:spLocks noGrp="1" noChangeArrowheads="1"/>
          </p:cNvSpPr>
          <p:nvPr>
            <p:ph type="body" idx="1"/>
          </p:nvPr>
        </p:nvSpPr>
        <p:spPr>
          <a:xfrm>
            <a:off x="914400" y="1371600"/>
            <a:ext cx="7467600" cy="4530725"/>
          </a:xfrm>
        </p:spPr>
        <p:txBody>
          <a:bodyPr>
            <a:noAutofit/>
          </a:bodyPr>
          <a:lstStyle/>
          <a:p>
            <a:pPr marL="457200" indent="-274320">
              <a:lnSpc>
                <a:spcPct val="100000"/>
              </a:lnSpc>
            </a:pPr>
            <a:r>
              <a:rPr lang="en-US" dirty="0"/>
              <a:t>To qualify for Federal financial assistance, an application must be accompanied by a written assurance that the entity to receive financial assistance will be operated in compliance with all nondiscrimination laws, regulations, instructions, policies, and guidelines.</a:t>
            </a:r>
          </a:p>
          <a:p>
            <a:pPr marL="457200" indent="-274320">
              <a:lnSpc>
                <a:spcPct val="100000"/>
              </a:lnSpc>
            </a:pPr>
            <a:endParaRPr lang="en-US" dirty="0"/>
          </a:p>
          <a:p>
            <a:pPr marL="457200" lvl="1" indent="-274320">
              <a:lnSpc>
                <a:spcPct val="100000"/>
              </a:lnSpc>
              <a:spcBef>
                <a:spcPts val="400"/>
              </a:spcBef>
              <a:buSzPct val="100000"/>
            </a:pPr>
            <a:r>
              <a:rPr lang="en-US" sz="2400" dirty="0"/>
              <a:t>A Civil Rights assurance must be incorporated in all agreements between State and local agencies.</a:t>
            </a:r>
          </a:p>
          <a:p>
            <a:pPr marL="109728" indent="0" eaLnBrk="1" hangingPunct="1">
              <a:lnSpc>
                <a:spcPct val="100000"/>
              </a:lnSpc>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6D09046C-CEF5-4951-ADED-17B86C45BCEA}" type="slidenum">
              <a:rPr lang="en-US" smtClean="0"/>
              <a:pPr/>
              <a:t>12</a:t>
            </a:fld>
            <a:endParaRPr lang="en-US" dirty="0" smtClean="0"/>
          </a:p>
        </p:txBody>
      </p:sp>
      <p:sp>
        <p:nvSpPr>
          <p:cNvPr id="27651" name="Rectangle 2"/>
          <p:cNvSpPr>
            <a:spLocks noGrp="1" noChangeArrowheads="1"/>
          </p:cNvSpPr>
          <p:nvPr>
            <p:ph type="title"/>
          </p:nvPr>
        </p:nvSpPr>
        <p:spPr/>
        <p:txBody>
          <a:bodyPr/>
          <a:lstStyle/>
          <a:p>
            <a:pPr algn="ctr" eaLnBrk="1" hangingPunct="1"/>
            <a:r>
              <a:rPr lang="en-US" dirty="0" smtClean="0"/>
              <a:t>Assurances</a:t>
            </a:r>
          </a:p>
        </p:txBody>
      </p:sp>
      <p:sp>
        <p:nvSpPr>
          <p:cNvPr id="27652" name="Rectangle 3"/>
          <p:cNvSpPr>
            <a:spLocks noGrp="1" noChangeArrowheads="1"/>
          </p:cNvSpPr>
          <p:nvPr>
            <p:ph type="body" idx="1"/>
          </p:nvPr>
        </p:nvSpPr>
        <p:spPr>
          <a:xfrm>
            <a:off x="762000" y="1481328"/>
            <a:ext cx="7696200" cy="4767072"/>
          </a:xfrm>
        </p:spPr>
        <p:txBody>
          <a:bodyPr>
            <a:normAutofit/>
          </a:bodyPr>
          <a:lstStyle/>
          <a:p>
            <a:pPr>
              <a:lnSpc>
                <a:spcPct val="110000"/>
              </a:lnSpc>
            </a:pPr>
            <a:r>
              <a:rPr lang="en-US" dirty="0" smtClean="0"/>
              <a:t>Subrecipient </a:t>
            </a:r>
            <a:r>
              <a:rPr lang="en-US" dirty="0"/>
              <a:t>agreements must also include a Civil Rights assurance of nondiscrimination</a:t>
            </a:r>
            <a:r>
              <a:rPr lang="en-US" dirty="0" smtClean="0"/>
              <a:t>.</a:t>
            </a:r>
          </a:p>
          <a:p>
            <a:pPr lvl="1">
              <a:lnSpc>
                <a:spcPct val="110000"/>
              </a:lnSpc>
              <a:spcBef>
                <a:spcPts val="0"/>
              </a:spcBef>
            </a:pPr>
            <a:r>
              <a:rPr lang="en-US" dirty="0" smtClean="0"/>
              <a:t>Example:  </a:t>
            </a:r>
            <a:r>
              <a:rPr lang="en-US" dirty="0"/>
              <a:t>Many SFAs contract with Food Service Management Companies (FSMC) to provide food service to </a:t>
            </a:r>
            <a:r>
              <a:rPr lang="en-US" dirty="0" smtClean="0"/>
              <a:t>students.  SFAs </a:t>
            </a:r>
            <a:r>
              <a:rPr lang="en-US" dirty="0"/>
              <a:t>are be responsible for ensuring that their FSMCs are in compliance with CR requirements</a:t>
            </a:r>
            <a:r>
              <a:rPr lang="en-US" dirty="0" smtClean="0"/>
              <a:t>.</a:t>
            </a:r>
            <a:endParaRPr lang="en-US" sz="1000" dirty="0"/>
          </a:p>
          <a:p>
            <a:pPr lvl="1">
              <a:lnSpc>
                <a:spcPct val="110000"/>
              </a:lnSpc>
            </a:pPr>
            <a:endParaRPr lang="en-US" sz="1100" dirty="0"/>
          </a:p>
          <a:p>
            <a:pPr>
              <a:lnSpc>
                <a:spcPct val="100000"/>
              </a:lnSpc>
            </a:pPr>
            <a:r>
              <a:rPr lang="en-US" dirty="0"/>
              <a:t>These assurances are binding on the program applicant and its successors, transferees, and assignees, as long as they receive assistance or retain possession of any assistance from USDA.</a:t>
            </a:r>
          </a:p>
          <a:p>
            <a:pPr eaLnBrk="1" hangingPunct="1">
              <a:lnSpc>
                <a:spcPct val="90000"/>
              </a:lnSpc>
              <a:buFont typeface="Wingdings" charset="2"/>
              <a:buNone/>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865D1FB8-21F1-4999-BB5F-22C21E1C8A41}" type="slidenum">
              <a:rPr lang="en-US" smtClean="0"/>
              <a:pPr/>
              <a:t>13</a:t>
            </a:fld>
            <a:endParaRPr lang="en-US" dirty="0" smtClean="0"/>
          </a:p>
        </p:txBody>
      </p:sp>
      <p:sp>
        <p:nvSpPr>
          <p:cNvPr id="21507" name="Rectangle 2"/>
          <p:cNvSpPr>
            <a:spLocks noGrp="1" noChangeArrowheads="1"/>
          </p:cNvSpPr>
          <p:nvPr>
            <p:ph type="title"/>
          </p:nvPr>
        </p:nvSpPr>
        <p:spPr>
          <a:xfrm>
            <a:off x="914400" y="735013"/>
            <a:ext cx="7772400" cy="788987"/>
          </a:xfrm>
        </p:spPr>
        <p:txBody>
          <a:bodyPr>
            <a:noAutofit/>
          </a:bodyPr>
          <a:lstStyle/>
          <a:p>
            <a:pPr algn="ctr" eaLnBrk="1" hangingPunct="1"/>
            <a:r>
              <a:rPr lang="en-US" dirty="0" smtClean="0"/>
              <a:t>Public Notification</a:t>
            </a:r>
            <a:r>
              <a:rPr lang="en-US" sz="4000" dirty="0" smtClean="0"/>
              <a:t/>
            </a:r>
            <a:br>
              <a:rPr lang="en-US" sz="4000" dirty="0" smtClean="0"/>
            </a:br>
            <a:endParaRPr lang="en-US" sz="4000" dirty="0" smtClean="0"/>
          </a:p>
        </p:txBody>
      </p:sp>
      <p:sp>
        <p:nvSpPr>
          <p:cNvPr id="21508" name="Rectangle 3"/>
          <p:cNvSpPr>
            <a:spLocks noGrp="1" noChangeArrowheads="1"/>
          </p:cNvSpPr>
          <p:nvPr>
            <p:ph type="body" idx="1"/>
          </p:nvPr>
        </p:nvSpPr>
        <p:spPr>
          <a:xfrm>
            <a:off x="838200" y="1481328"/>
            <a:ext cx="8229600" cy="4525963"/>
          </a:xfrm>
        </p:spPr>
        <p:txBody>
          <a:bodyPr>
            <a:normAutofit/>
          </a:bodyPr>
          <a:lstStyle/>
          <a:p>
            <a:pPr>
              <a:lnSpc>
                <a:spcPct val="110000"/>
              </a:lnSpc>
            </a:pPr>
            <a:r>
              <a:rPr lang="en-US" dirty="0"/>
              <a:t>All FNS assistance programs </a:t>
            </a:r>
            <a:r>
              <a:rPr lang="en-US" dirty="0" smtClean="0"/>
              <a:t>(i.e. CNP) must </a:t>
            </a:r>
            <a:r>
              <a:rPr lang="en-US" dirty="0"/>
              <a:t>include a public notification system.  </a:t>
            </a:r>
            <a:endParaRPr lang="en-US" dirty="0" smtClean="0"/>
          </a:p>
          <a:p>
            <a:pPr marL="109728" indent="0">
              <a:lnSpc>
                <a:spcPct val="110000"/>
              </a:lnSpc>
              <a:buNone/>
            </a:pPr>
            <a:endParaRPr lang="en-US" dirty="0"/>
          </a:p>
          <a:p>
            <a:pPr>
              <a:lnSpc>
                <a:spcPct val="110000"/>
              </a:lnSpc>
            </a:pPr>
            <a:r>
              <a:rPr lang="en-US" dirty="0" smtClean="0"/>
              <a:t>Elements of public notification </a:t>
            </a:r>
            <a:endParaRPr lang="en-US" dirty="0"/>
          </a:p>
          <a:p>
            <a:pPr lvl="1">
              <a:lnSpc>
                <a:spcPct val="110000"/>
              </a:lnSpc>
            </a:pPr>
            <a:r>
              <a:rPr lang="en-US" dirty="0" smtClean="0"/>
              <a:t>Program availability</a:t>
            </a:r>
          </a:p>
          <a:p>
            <a:pPr lvl="1">
              <a:lnSpc>
                <a:spcPct val="110000"/>
              </a:lnSpc>
            </a:pPr>
            <a:r>
              <a:rPr lang="en-US" dirty="0" smtClean="0"/>
              <a:t>Complaint information</a:t>
            </a:r>
          </a:p>
          <a:p>
            <a:pPr lvl="1">
              <a:lnSpc>
                <a:spcPct val="110000"/>
              </a:lnSpc>
            </a:pPr>
            <a:r>
              <a:rPr lang="en-US" dirty="0" smtClean="0"/>
              <a:t>Nondiscrimination statement</a:t>
            </a:r>
          </a:p>
          <a:p>
            <a:pPr lvl="1">
              <a:lnSpc>
                <a:spcPct val="110000"/>
              </a:lnSpc>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566D9E70-5A98-46A6-AB1C-5055D70160FD}" type="slidenum">
              <a:rPr lang="en-US" smtClean="0"/>
              <a:pPr/>
              <a:t>14</a:t>
            </a:fld>
            <a:endParaRPr lang="en-US" dirty="0" smtClean="0"/>
          </a:p>
        </p:txBody>
      </p:sp>
      <p:sp>
        <p:nvSpPr>
          <p:cNvPr id="22531" name="Rectangle 2"/>
          <p:cNvSpPr>
            <a:spLocks noGrp="1" noChangeArrowheads="1"/>
          </p:cNvSpPr>
          <p:nvPr>
            <p:ph type="title"/>
          </p:nvPr>
        </p:nvSpPr>
        <p:spPr/>
        <p:txBody>
          <a:bodyPr>
            <a:normAutofit fontScale="90000"/>
          </a:bodyPr>
          <a:lstStyle/>
          <a:p>
            <a:pPr algn="ctr" eaLnBrk="1" hangingPunct="1"/>
            <a:r>
              <a:rPr lang="en-US" sz="2800" dirty="0" smtClean="0">
                <a:latin typeface="Tahoma" charset="0"/>
              </a:rPr>
              <a:t/>
            </a:r>
            <a:br>
              <a:rPr lang="en-US" sz="2800" dirty="0" smtClean="0">
                <a:latin typeface="Tahoma" charset="0"/>
              </a:rPr>
            </a:br>
            <a:r>
              <a:rPr lang="en-US" sz="4000" dirty="0" smtClean="0"/>
              <a:t>Elements of Public Notification </a:t>
            </a:r>
            <a:br>
              <a:rPr lang="en-US" sz="4000" dirty="0" smtClean="0"/>
            </a:br>
            <a:endParaRPr lang="en-US" sz="4000" dirty="0" smtClean="0"/>
          </a:p>
        </p:txBody>
      </p:sp>
      <p:sp>
        <p:nvSpPr>
          <p:cNvPr id="22532" name="Rectangle 3"/>
          <p:cNvSpPr>
            <a:spLocks noGrp="1" noChangeArrowheads="1"/>
          </p:cNvSpPr>
          <p:nvPr>
            <p:ph type="body" idx="1"/>
          </p:nvPr>
        </p:nvSpPr>
        <p:spPr>
          <a:xfrm>
            <a:off x="766549" y="1295400"/>
            <a:ext cx="7924800" cy="5227638"/>
          </a:xfrm>
        </p:spPr>
        <p:txBody>
          <a:bodyPr>
            <a:normAutofit fontScale="55000" lnSpcReduction="20000"/>
          </a:bodyPr>
          <a:lstStyle/>
          <a:p>
            <a:pPr marL="457200" indent="-457200" eaLnBrk="1" hangingPunct="1">
              <a:lnSpc>
                <a:spcPct val="80000"/>
              </a:lnSpc>
            </a:pPr>
            <a:r>
              <a:rPr lang="en-US" sz="3600" b="1" dirty="0" smtClean="0"/>
              <a:t>Program Availability</a:t>
            </a:r>
            <a:endParaRPr lang="en-US" sz="3600" dirty="0" smtClean="0"/>
          </a:p>
          <a:p>
            <a:pPr marL="620268" indent="0">
              <a:lnSpc>
                <a:spcPct val="120000"/>
              </a:lnSpc>
              <a:buSzPct val="75000"/>
              <a:buNone/>
            </a:pPr>
            <a:r>
              <a:rPr lang="en-US" sz="3600" dirty="0" smtClean="0"/>
              <a:t>Inform applicants, participants, and potentially eligible persons of their program rights and responsibilities and the steps necessary for participation</a:t>
            </a:r>
          </a:p>
          <a:p>
            <a:pPr marL="876300" lvl="1" indent="0" eaLnBrk="1" hangingPunct="1">
              <a:lnSpc>
                <a:spcPct val="80000"/>
              </a:lnSpc>
            </a:pPr>
            <a:endParaRPr lang="en-US" sz="2200" dirty="0" smtClean="0"/>
          </a:p>
          <a:p>
            <a:pPr marL="457200" indent="-457200" eaLnBrk="1" hangingPunct="1">
              <a:lnSpc>
                <a:spcPct val="80000"/>
              </a:lnSpc>
            </a:pPr>
            <a:r>
              <a:rPr lang="en-US" sz="3600" b="1" dirty="0" smtClean="0"/>
              <a:t>Complaint Information</a:t>
            </a:r>
            <a:endParaRPr lang="en-US" sz="3600" dirty="0" smtClean="0"/>
          </a:p>
          <a:p>
            <a:pPr marL="630238" lvl="1" indent="0" eaLnBrk="1" hangingPunct="1">
              <a:lnSpc>
                <a:spcPct val="120000"/>
              </a:lnSpc>
              <a:buNone/>
            </a:pPr>
            <a:r>
              <a:rPr lang="en-US" sz="3600" dirty="0" smtClean="0"/>
              <a:t>Must</a:t>
            </a:r>
            <a:r>
              <a:rPr lang="en-US" sz="3600" dirty="0" smtClean="0">
                <a:solidFill>
                  <a:srgbClr val="00B050"/>
                </a:solidFill>
              </a:rPr>
              <a:t> </a:t>
            </a:r>
            <a:r>
              <a:rPr lang="en-US" sz="3600" dirty="0" smtClean="0"/>
              <a:t>advise applicants and participants at the service delivery point of their right to file a complaint, how to file a complaint, and the complaint procedures</a:t>
            </a:r>
          </a:p>
          <a:p>
            <a:pPr marL="876300" lvl="1" indent="0" eaLnBrk="1" hangingPunct="1">
              <a:lnSpc>
                <a:spcPct val="80000"/>
              </a:lnSpc>
              <a:buFont typeface="Wingdings" charset="2"/>
              <a:buNone/>
            </a:pPr>
            <a:endParaRPr lang="en-US" sz="2200" dirty="0" smtClean="0"/>
          </a:p>
          <a:p>
            <a:pPr marL="457200" indent="-457200" eaLnBrk="1" hangingPunct="1">
              <a:lnSpc>
                <a:spcPct val="80000"/>
              </a:lnSpc>
            </a:pPr>
            <a:r>
              <a:rPr lang="en-US" sz="3600" b="1" dirty="0" smtClean="0"/>
              <a:t>Nondiscrimination Statement</a:t>
            </a:r>
            <a:endParaRPr lang="en-US" sz="3600" dirty="0" smtClean="0"/>
          </a:p>
          <a:p>
            <a:pPr marL="628650" lvl="1" indent="0" eaLnBrk="1" hangingPunct="1">
              <a:lnSpc>
                <a:spcPct val="120000"/>
              </a:lnSpc>
              <a:buNone/>
            </a:pPr>
            <a:r>
              <a:rPr lang="en-US" sz="3600" dirty="0" smtClean="0"/>
              <a:t>All information materials and sources, including websites, must contain a nondiscrimination statement.  (The statement is not required to be included on every page of the program Web site.  At a minimum the nondiscrimination statement or a link to it must be included on the home page of the program information.)</a:t>
            </a:r>
          </a:p>
          <a:p>
            <a:pPr marL="457200" indent="-457200" eaLnBrk="1" hangingPunct="1">
              <a:lnSpc>
                <a:spcPct val="80000"/>
              </a:lnSpc>
              <a:buFont typeface="Wingdings" charset="2"/>
              <a:buNone/>
            </a:pPr>
            <a:endParaRPr lang="en-US" dirty="0" smtClean="0"/>
          </a:p>
          <a:p>
            <a:pPr marL="457200" indent="-457200" eaLnBrk="1" hangingPunct="1">
              <a:lnSpc>
                <a:spcPct val="80000"/>
              </a:lnSpc>
              <a:buFont typeface="Wingdings" charset="2"/>
              <a:buNone/>
            </a:pPr>
            <a:r>
              <a:rPr lang="en-US" sz="700" dirty="0" smtClean="0"/>
              <a:t>	</a:t>
            </a:r>
          </a:p>
          <a:p>
            <a:pPr marL="457200" indent="-457200" eaLnBrk="1" hangingPunct="1">
              <a:lnSpc>
                <a:spcPct val="80000"/>
              </a:lnSpc>
              <a:buFont typeface="Wingdings" charset="2"/>
              <a:buNone/>
            </a:pPr>
            <a:r>
              <a:rPr lang="en-US" sz="700" dirty="0" smtClean="0"/>
              <a:t>	</a:t>
            </a:r>
          </a:p>
          <a:p>
            <a:pPr marL="457200" indent="-457200" eaLnBrk="1" hangingPunct="1">
              <a:lnSpc>
                <a:spcPct val="80000"/>
              </a:lnSpc>
              <a:buFont typeface="Wingdings" charset="2"/>
              <a:buNone/>
            </a:pPr>
            <a:endParaRPr lang="en-US" sz="700" dirty="0" smtClean="0"/>
          </a:p>
          <a:p>
            <a:pPr marL="457200" indent="-457200" eaLnBrk="1" hangingPunct="1">
              <a:lnSpc>
                <a:spcPct val="80000"/>
              </a:lnSpc>
            </a:pPr>
            <a:endParaRPr lang="en-US" sz="7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C02324D-B87C-4EF6-A705-14F612AF5B6E}" type="slidenum">
              <a:rPr lang="en-US" smtClean="0"/>
              <a:pPr/>
              <a:t>15</a:t>
            </a:fld>
            <a:endParaRPr lang="en-US" dirty="0" smtClean="0"/>
          </a:p>
        </p:txBody>
      </p:sp>
      <p:sp>
        <p:nvSpPr>
          <p:cNvPr id="23555" name="Rectangle 2"/>
          <p:cNvSpPr>
            <a:spLocks noGrp="1" noChangeArrowheads="1"/>
          </p:cNvSpPr>
          <p:nvPr>
            <p:ph type="title"/>
          </p:nvPr>
        </p:nvSpPr>
        <p:spPr/>
        <p:txBody>
          <a:bodyPr>
            <a:normAutofit/>
          </a:bodyPr>
          <a:lstStyle/>
          <a:p>
            <a:pPr algn="ctr" eaLnBrk="1" hangingPunct="1"/>
            <a:r>
              <a:rPr lang="en-US" dirty="0" smtClean="0"/>
              <a:t>Methods of Public Notification</a:t>
            </a:r>
            <a:endParaRPr lang="en-US" dirty="0" smtClean="0">
              <a:latin typeface="Tahoma" charset="0"/>
            </a:endParaRPr>
          </a:p>
        </p:txBody>
      </p:sp>
      <p:sp>
        <p:nvSpPr>
          <p:cNvPr id="23556" name="Rectangle 3"/>
          <p:cNvSpPr>
            <a:spLocks noGrp="1" noChangeArrowheads="1"/>
          </p:cNvSpPr>
          <p:nvPr>
            <p:ph type="body" idx="1"/>
          </p:nvPr>
        </p:nvSpPr>
        <p:spPr>
          <a:xfrm>
            <a:off x="685800" y="1219200"/>
            <a:ext cx="7772400" cy="5562600"/>
          </a:xfrm>
        </p:spPr>
        <p:txBody>
          <a:bodyPr>
            <a:noAutofit/>
          </a:bodyPr>
          <a:lstStyle/>
          <a:p>
            <a:pPr>
              <a:lnSpc>
                <a:spcPct val="100000"/>
              </a:lnSpc>
            </a:pPr>
            <a:r>
              <a:rPr lang="en-US" dirty="0" smtClean="0"/>
              <a:t>State </a:t>
            </a:r>
            <a:r>
              <a:rPr lang="en-US" dirty="0"/>
              <a:t>agencies and their subrecipients </a:t>
            </a:r>
            <a:r>
              <a:rPr lang="en-US" dirty="0" smtClean="0"/>
              <a:t>must:</a:t>
            </a:r>
            <a:endParaRPr lang="en-US" dirty="0"/>
          </a:p>
          <a:p>
            <a:pPr>
              <a:lnSpc>
                <a:spcPct val="100000"/>
              </a:lnSpc>
            </a:pPr>
            <a:endParaRPr lang="en-US" sz="800" dirty="0" smtClean="0"/>
          </a:p>
          <a:p>
            <a:pPr lvl="1">
              <a:lnSpc>
                <a:spcPct val="100000"/>
              </a:lnSpc>
            </a:pPr>
            <a:r>
              <a:rPr lang="en-US" dirty="0" smtClean="0"/>
              <a:t>Must prominently display the “And Justice for All” poster at service delivery points</a:t>
            </a:r>
          </a:p>
          <a:p>
            <a:pPr lvl="1">
              <a:lnSpc>
                <a:spcPct val="100000"/>
              </a:lnSpc>
            </a:pPr>
            <a:endParaRPr lang="en-US" dirty="0"/>
          </a:p>
          <a:p>
            <a:pPr lvl="1">
              <a:lnSpc>
                <a:spcPct val="100000"/>
              </a:lnSpc>
            </a:pPr>
            <a:r>
              <a:rPr lang="en-US" dirty="0" smtClean="0"/>
              <a:t>Inform applicants or participants of programs or changes in programs</a:t>
            </a:r>
            <a:endParaRPr lang="en-US" dirty="0"/>
          </a:p>
          <a:p>
            <a:pPr lvl="1">
              <a:lnSpc>
                <a:spcPct val="100000"/>
              </a:lnSpc>
            </a:pPr>
            <a:endParaRPr lang="en-US" dirty="0" smtClean="0"/>
          </a:p>
          <a:p>
            <a:pPr lvl="1">
              <a:lnSpc>
                <a:spcPct val="100000"/>
              </a:lnSpc>
            </a:pPr>
            <a:r>
              <a:rPr lang="en-US" dirty="0" smtClean="0"/>
              <a:t>Provide information in alternative formats and languages as necessary</a:t>
            </a:r>
            <a:endParaRPr lang="en-US" dirty="0"/>
          </a:p>
          <a:p>
            <a:pPr lvl="1">
              <a:lnSpc>
                <a:spcPct val="100000"/>
              </a:lnSpc>
            </a:pPr>
            <a:endParaRPr lang="en-US" dirty="0" smtClean="0"/>
          </a:p>
          <a:p>
            <a:pPr lvl="1">
              <a:lnSpc>
                <a:spcPct val="100000"/>
              </a:lnSpc>
            </a:pPr>
            <a:r>
              <a:rPr lang="en-US" dirty="0" smtClean="0"/>
              <a:t>Convey message of equal opportunity in all photographic or pictorial program information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7086600" y="6172200"/>
            <a:ext cx="1905000" cy="533400"/>
          </a:xfrm>
          <a:noFill/>
        </p:spPr>
        <p:txBody>
          <a:bodyPr/>
          <a:lstStyle/>
          <a:p>
            <a:fld id="{0F21A722-F559-4A1D-9079-8AFDA957A925}" type="slidenum">
              <a:rPr lang="en-US" smtClean="0"/>
              <a:pPr/>
              <a:t>16</a:t>
            </a:fld>
            <a:endParaRPr lang="en-US" dirty="0" smtClean="0"/>
          </a:p>
        </p:txBody>
      </p:sp>
      <p:sp>
        <p:nvSpPr>
          <p:cNvPr id="24579" name="Rectangle 2"/>
          <p:cNvSpPr>
            <a:spLocks noGrp="1" noChangeArrowheads="1"/>
          </p:cNvSpPr>
          <p:nvPr>
            <p:ph type="title"/>
          </p:nvPr>
        </p:nvSpPr>
        <p:spPr/>
        <p:txBody>
          <a:bodyPr>
            <a:normAutofit/>
          </a:bodyPr>
          <a:lstStyle/>
          <a:p>
            <a:pPr algn="ctr" eaLnBrk="1" hangingPunct="1"/>
            <a:r>
              <a:rPr lang="en-US" dirty="0" smtClean="0"/>
              <a:t>Nondiscrimination Statement</a:t>
            </a:r>
          </a:p>
        </p:txBody>
      </p:sp>
      <p:sp>
        <p:nvSpPr>
          <p:cNvPr id="2" name="Content Placeholder 1"/>
          <p:cNvSpPr>
            <a:spLocks noGrp="1"/>
          </p:cNvSpPr>
          <p:nvPr>
            <p:ph idx="1"/>
          </p:nvPr>
        </p:nvSpPr>
        <p:spPr>
          <a:xfrm>
            <a:off x="1066800" y="1143000"/>
            <a:ext cx="7239000" cy="5029200"/>
          </a:xfrm>
        </p:spPr>
        <p:txBody>
          <a:bodyPr>
            <a:noAutofit/>
          </a:bodyPr>
          <a:lstStyle/>
          <a:p>
            <a:pPr marL="0" indent="0">
              <a:lnSpc>
                <a:spcPct val="100000"/>
              </a:lnSpc>
              <a:spcBef>
                <a:spcPts val="0"/>
              </a:spcBef>
              <a:buNone/>
            </a:pPr>
            <a:r>
              <a:rPr lang="en-US" sz="1200" dirty="0" smtClean="0">
                <a:latin typeface="Times New Roman"/>
                <a:ea typeface="Calibri"/>
              </a:rPr>
              <a:t>In </a:t>
            </a:r>
            <a:r>
              <a:rPr lang="en-US" sz="1200" dirty="0">
                <a:latin typeface="Times New Roman"/>
                <a:ea typeface="Calibri"/>
              </a:rPr>
              <a:t>accordance with Federal civil rights law and U.S. Department of Agriculture (USDA) civil rights regulations and policies, the USDA, its Agencies, offices, and employees, and institutions participating in or administering USDA programs are prohibited from discriminating based on race, </a:t>
            </a:r>
            <a:r>
              <a:rPr lang="en-US" sz="1200" dirty="0" smtClean="0">
                <a:latin typeface="Times New Roman"/>
                <a:ea typeface="Calibri"/>
              </a:rPr>
              <a:t>color</a:t>
            </a:r>
            <a:r>
              <a:rPr lang="en-US" sz="1200" dirty="0">
                <a:latin typeface="Times New Roman"/>
                <a:ea typeface="Calibri"/>
              </a:rPr>
              <a:t>, national origin, sex, disability, age, or reprisal or retaliation for prior civil rights activity in any program or activity conducted or funded by USDA.  </a:t>
            </a:r>
          </a:p>
          <a:p>
            <a:pPr marL="0" indent="0">
              <a:lnSpc>
                <a:spcPct val="100000"/>
              </a:lnSpc>
              <a:spcBef>
                <a:spcPts val="0"/>
              </a:spcBef>
              <a:buNone/>
            </a:pPr>
            <a:r>
              <a:rPr lang="en-US" sz="1200" dirty="0">
                <a:latin typeface="Times New Roman"/>
                <a:ea typeface="Calibri"/>
              </a:rPr>
              <a:t> </a:t>
            </a:r>
          </a:p>
          <a:p>
            <a:pPr marL="0" indent="0">
              <a:lnSpc>
                <a:spcPct val="100000"/>
              </a:lnSpc>
              <a:spcBef>
                <a:spcPts val="0"/>
              </a:spcBef>
              <a:buNone/>
            </a:pPr>
            <a:r>
              <a:rPr lang="en-US" sz="1200" dirty="0">
                <a:latin typeface="Times New Roman"/>
                <a:ea typeface="Calibri"/>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lnSpc>
                <a:spcPct val="100000"/>
              </a:lnSpc>
              <a:spcBef>
                <a:spcPts val="0"/>
              </a:spcBef>
              <a:buNone/>
            </a:pPr>
            <a:r>
              <a:rPr lang="en-US" sz="1200" dirty="0">
                <a:latin typeface="Times New Roman"/>
                <a:ea typeface="Calibri"/>
              </a:rPr>
              <a:t> </a:t>
            </a:r>
          </a:p>
          <a:p>
            <a:pPr marL="0" indent="0">
              <a:lnSpc>
                <a:spcPct val="100000"/>
              </a:lnSpc>
              <a:spcBef>
                <a:spcPts val="0"/>
              </a:spcBef>
              <a:buNone/>
            </a:pPr>
            <a:r>
              <a:rPr lang="en-US" sz="1200" dirty="0">
                <a:latin typeface="Times New Roman"/>
                <a:ea typeface="Calibri"/>
              </a:rPr>
              <a:t>To file a program complaint of discrimination, complete the </a:t>
            </a:r>
            <a:r>
              <a:rPr lang="en-US" sz="1200" u="sng" dirty="0">
                <a:solidFill>
                  <a:srgbClr val="0000FF"/>
                </a:solidFill>
                <a:latin typeface="Times New Roman"/>
                <a:ea typeface="Calibri"/>
                <a:hlinkClick r:id="rId3" tooltip="Opens in new window."/>
              </a:rPr>
              <a:t>USDA Program Discrimination Complaint Form</a:t>
            </a:r>
            <a:r>
              <a:rPr lang="en-US" sz="1200" dirty="0">
                <a:latin typeface="Times New Roman"/>
                <a:ea typeface="Calibri"/>
              </a:rPr>
              <a:t>, (AD-3027) found online at: </a:t>
            </a:r>
            <a:r>
              <a:rPr lang="en-US" sz="1200" u="sng" dirty="0">
                <a:solidFill>
                  <a:srgbClr val="0000FF"/>
                </a:solidFill>
                <a:latin typeface="Times New Roman"/>
                <a:ea typeface="Calibri"/>
                <a:hlinkClick r:id="rId4"/>
              </a:rPr>
              <a:t>http://www.ascr.usda.gov/complaint_filing_cust.html</a:t>
            </a:r>
            <a:r>
              <a:rPr lang="en-US" sz="1200" dirty="0">
                <a:latin typeface="Times New Roman"/>
                <a:ea typeface="Calibri"/>
              </a:rPr>
              <a:t>, and at any USDA office, or write a letter addressed to USDA and provide in the letter all of the information requested in the form. To request a copy of the complaint form, call (866) 632-9992. Submit your completed form or letter to USDA by: </a:t>
            </a:r>
          </a:p>
          <a:p>
            <a:pPr marL="0" indent="0">
              <a:lnSpc>
                <a:spcPct val="100000"/>
              </a:lnSpc>
              <a:spcBef>
                <a:spcPts val="0"/>
              </a:spcBef>
              <a:buNone/>
            </a:pPr>
            <a:r>
              <a:rPr lang="en-US" sz="1200" dirty="0">
                <a:latin typeface="Times New Roman"/>
                <a:ea typeface="Calibri"/>
              </a:rPr>
              <a:t> </a:t>
            </a:r>
          </a:p>
          <a:p>
            <a:pPr marL="0" indent="0">
              <a:lnSpc>
                <a:spcPct val="100000"/>
              </a:lnSpc>
              <a:spcBef>
                <a:spcPts val="0"/>
              </a:spcBef>
              <a:buNone/>
            </a:pPr>
            <a:r>
              <a:rPr lang="en-US" sz="1200" dirty="0">
                <a:latin typeface="Times New Roman"/>
                <a:ea typeface="Calibri"/>
              </a:rPr>
              <a:t>(</a:t>
            </a:r>
            <a:r>
              <a:rPr lang="en-US" sz="1200" dirty="0" smtClean="0">
                <a:latin typeface="Times New Roman"/>
                <a:ea typeface="Calibri"/>
              </a:rPr>
              <a:t>1)     mail</a:t>
            </a:r>
            <a:r>
              <a:rPr lang="en-US" sz="1200" dirty="0">
                <a:latin typeface="Times New Roman"/>
                <a:ea typeface="Calibri"/>
              </a:rPr>
              <a:t>: U.S. Department of Agriculture </a:t>
            </a:r>
          </a:p>
          <a:p>
            <a:pPr marL="0" indent="0">
              <a:lnSpc>
                <a:spcPct val="100000"/>
              </a:lnSpc>
              <a:spcBef>
                <a:spcPts val="0"/>
              </a:spcBef>
              <a:buNone/>
            </a:pPr>
            <a:r>
              <a:rPr lang="en-US" sz="1200" dirty="0" smtClean="0">
                <a:latin typeface="Times New Roman"/>
                <a:ea typeface="Calibri"/>
              </a:rPr>
              <a:t>          Office </a:t>
            </a:r>
            <a:r>
              <a:rPr lang="en-US" sz="1200" dirty="0">
                <a:latin typeface="Times New Roman"/>
                <a:ea typeface="Calibri"/>
              </a:rPr>
              <a:t>of the Assistant Secretary for Civil Rights </a:t>
            </a:r>
          </a:p>
          <a:p>
            <a:pPr marL="0" indent="0">
              <a:lnSpc>
                <a:spcPct val="100000"/>
              </a:lnSpc>
              <a:spcBef>
                <a:spcPts val="0"/>
              </a:spcBef>
              <a:buNone/>
            </a:pPr>
            <a:r>
              <a:rPr lang="en-US" sz="1200" dirty="0">
                <a:solidFill>
                  <a:srgbClr val="000000"/>
                </a:solidFill>
                <a:latin typeface="Times New Roman"/>
                <a:ea typeface="Calibri"/>
              </a:rPr>
              <a:t> </a:t>
            </a:r>
            <a:r>
              <a:rPr lang="en-US" sz="1200" dirty="0" smtClean="0">
                <a:solidFill>
                  <a:srgbClr val="000000"/>
                </a:solidFill>
                <a:latin typeface="Times New Roman"/>
                <a:ea typeface="Calibri"/>
              </a:rPr>
              <a:t>         1400 </a:t>
            </a:r>
            <a:r>
              <a:rPr lang="en-US" sz="1200" dirty="0">
                <a:solidFill>
                  <a:srgbClr val="000000"/>
                </a:solidFill>
                <a:latin typeface="Times New Roman"/>
                <a:ea typeface="Calibri"/>
              </a:rPr>
              <a:t>Independence Avenue, SW </a:t>
            </a:r>
          </a:p>
          <a:p>
            <a:pPr marL="0" indent="0">
              <a:lnSpc>
                <a:spcPct val="100000"/>
              </a:lnSpc>
              <a:spcBef>
                <a:spcPts val="0"/>
              </a:spcBef>
              <a:buNone/>
            </a:pPr>
            <a:r>
              <a:rPr lang="en-US" sz="1200" dirty="0" smtClean="0">
                <a:solidFill>
                  <a:srgbClr val="000000"/>
                </a:solidFill>
                <a:latin typeface="Times New Roman"/>
                <a:ea typeface="Calibri"/>
              </a:rPr>
              <a:t>          Washington</a:t>
            </a:r>
            <a:r>
              <a:rPr lang="en-US" sz="1200" dirty="0">
                <a:solidFill>
                  <a:srgbClr val="000000"/>
                </a:solidFill>
                <a:latin typeface="Times New Roman"/>
                <a:ea typeface="Calibri"/>
              </a:rPr>
              <a:t>, D.C. 20250-9410; </a:t>
            </a:r>
          </a:p>
          <a:p>
            <a:pPr marL="0" indent="0">
              <a:lnSpc>
                <a:spcPct val="100000"/>
              </a:lnSpc>
              <a:spcBef>
                <a:spcPts val="0"/>
              </a:spcBef>
              <a:buNone/>
            </a:pPr>
            <a:r>
              <a:rPr lang="en-US" sz="1200" dirty="0">
                <a:solidFill>
                  <a:srgbClr val="000000"/>
                </a:solidFill>
                <a:latin typeface="Times New Roman"/>
                <a:ea typeface="Calibri"/>
              </a:rPr>
              <a:t> </a:t>
            </a:r>
          </a:p>
          <a:p>
            <a:pPr marL="0" indent="0">
              <a:lnSpc>
                <a:spcPct val="100000"/>
              </a:lnSpc>
              <a:spcBef>
                <a:spcPts val="0"/>
              </a:spcBef>
              <a:buNone/>
            </a:pPr>
            <a:r>
              <a:rPr lang="en-US" sz="1200" dirty="0">
                <a:latin typeface="Times New Roman"/>
                <a:ea typeface="Calibri"/>
              </a:rPr>
              <a:t>(2) </a:t>
            </a:r>
            <a:r>
              <a:rPr lang="en-US" sz="1200" dirty="0" smtClean="0">
                <a:latin typeface="Times New Roman"/>
                <a:ea typeface="Calibri"/>
              </a:rPr>
              <a:t>     fax</a:t>
            </a:r>
            <a:r>
              <a:rPr lang="en-US" sz="1200" dirty="0">
                <a:latin typeface="Times New Roman"/>
                <a:ea typeface="Calibri"/>
              </a:rPr>
              <a:t>: (202) 690-7442; or </a:t>
            </a:r>
          </a:p>
          <a:p>
            <a:pPr marL="0" indent="0">
              <a:lnSpc>
                <a:spcPct val="100000"/>
              </a:lnSpc>
              <a:spcBef>
                <a:spcPts val="0"/>
              </a:spcBef>
              <a:buNone/>
            </a:pPr>
            <a:r>
              <a:rPr lang="en-US" sz="1200" dirty="0">
                <a:solidFill>
                  <a:srgbClr val="000000"/>
                </a:solidFill>
                <a:latin typeface="Times New Roman"/>
                <a:ea typeface="Calibri"/>
              </a:rPr>
              <a:t> </a:t>
            </a:r>
          </a:p>
          <a:p>
            <a:pPr marL="0" indent="0">
              <a:lnSpc>
                <a:spcPct val="100000"/>
              </a:lnSpc>
              <a:spcBef>
                <a:spcPts val="0"/>
              </a:spcBef>
              <a:buNone/>
            </a:pPr>
            <a:r>
              <a:rPr lang="en-US" sz="1200" dirty="0">
                <a:latin typeface="Times New Roman"/>
                <a:ea typeface="Calibri"/>
              </a:rPr>
              <a:t>(3) </a:t>
            </a:r>
            <a:r>
              <a:rPr lang="en-US" sz="1200" dirty="0" smtClean="0">
                <a:latin typeface="Times New Roman"/>
                <a:ea typeface="Calibri"/>
              </a:rPr>
              <a:t>     email</a:t>
            </a:r>
            <a:r>
              <a:rPr lang="en-US" sz="1200" dirty="0">
                <a:latin typeface="Times New Roman"/>
                <a:ea typeface="Calibri"/>
              </a:rPr>
              <a:t>: </a:t>
            </a:r>
            <a:r>
              <a:rPr lang="en-US" sz="1200" dirty="0">
                <a:solidFill>
                  <a:srgbClr val="0000FF"/>
                </a:solidFill>
                <a:latin typeface="Times New Roman"/>
                <a:ea typeface="Calibri"/>
              </a:rPr>
              <a:t>program.intake@usda.gov.</a:t>
            </a:r>
            <a:endParaRPr lang="en-US" sz="1200" dirty="0">
              <a:latin typeface="Times New Roman"/>
              <a:ea typeface="Calibri"/>
            </a:endParaRPr>
          </a:p>
          <a:p>
            <a:pPr marL="0" indent="0">
              <a:lnSpc>
                <a:spcPct val="100000"/>
              </a:lnSpc>
              <a:spcBef>
                <a:spcPts val="0"/>
              </a:spcBef>
              <a:buNone/>
            </a:pPr>
            <a:r>
              <a:rPr lang="en-US" sz="1200" dirty="0">
                <a:latin typeface="Times New Roman"/>
                <a:ea typeface="Calibri"/>
              </a:rPr>
              <a:t> </a:t>
            </a:r>
          </a:p>
          <a:p>
            <a:pPr marL="0" indent="0">
              <a:lnSpc>
                <a:spcPct val="100000"/>
              </a:lnSpc>
              <a:spcBef>
                <a:spcPts val="0"/>
              </a:spcBef>
              <a:buNone/>
            </a:pPr>
            <a:r>
              <a:rPr lang="en-US" sz="1200" dirty="0">
                <a:latin typeface="Times New Roman"/>
                <a:ea typeface="Calibri"/>
              </a:rPr>
              <a:t>This institution is an equal opportunity provider.</a:t>
            </a:r>
            <a:endParaRPr lang="en-US" sz="1200" dirty="0">
              <a:effectLst/>
              <a:latin typeface="Times New Roman"/>
              <a:ea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17</a:t>
            </a:fld>
            <a:endParaRPr lang="en-US" dirty="0"/>
          </a:p>
        </p:txBody>
      </p:sp>
      <p:sp>
        <p:nvSpPr>
          <p:cNvPr id="24579" name="Rectangle 2"/>
          <p:cNvSpPr>
            <a:spLocks noGrp="1" noChangeArrowheads="1"/>
          </p:cNvSpPr>
          <p:nvPr>
            <p:ph type="title"/>
          </p:nvPr>
        </p:nvSpPr>
        <p:spPr>
          <a:xfrm>
            <a:off x="25400" y="228600"/>
            <a:ext cx="9067800" cy="1066800"/>
          </a:xfrm>
        </p:spPr>
        <p:txBody>
          <a:bodyPr>
            <a:normAutofit fontScale="90000"/>
          </a:bodyPr>
          <a:lstStyle/>
          <a:p>
            <a:pPr algn="ctr" eaLnBrk="1" hangingPunct="1">
              <a:defRPr/>
            </a:pPr>
            <a:r>
              <a:rPr lang="en-US" sz="4300" b="1" dirty="0" smtClean="0"/>
              <a:t> Nondiscrimination Statement</a:t>
            </a:r>
            <a:r>
              <a:rPr lang="en-US" sz="4800" dirty="0" smtClean="0"/>
              <a:t> </a:t>
            </a:r>
            <a:r>
              <a:rPr lang="en-US" sz="2700" i="1" dirty="0" smtClean="0"/>
              <a:t>(Spanish)</a:t>
            </a:r>
            <a:endParaRPr lang="en-US" sz="2700" b="1" i="1" dirty="0" smtClean="0">
              <a:solidFill>
                <a:schemeClr val="bg2">
                  <a:lumMod val="50000"/>
                  <a:lumOff val="50000"/>
                </a:schemeClr>
              </a:solidFill>
              <a:latin typeface="+mn-lt"/>
            </a:endParaRPr>
          </a:p>
        </p:txBody>
      </p:sp>
      <p:sp>
        <p:nvSpPr>
          <p:cNvPr id="6" name="Content Placeholder 1"/>
          <p:cNvSpPr>
            <a:spLocks noGrp="1"/>
          </p:cNvSpPr>
          <p:nvPr>
            <p:ph idx="1"/>
          </p:nvPr>
        </p:nvSpPr>
        <p:spPr>
          <a:xfrm>
            <a:off x="762000" y="1066800"/>
            <a:ext cx="8001000" cy="5257800"/>
          </a:xfrm>
        </p:spPr>
        <p:txBody>
          <a:bodyPr>
            <a:noAutofit/>
          </a:bodyPr>
          <a:lstStyle/>
          <a:p>
            <a:pPr marL="0" indent="0">
              <a:lnSpc>
                <a:spcPct val="100000"/>
              </a:lnSpc>
              <a:spcBef>
                <a:spcPts val="0"/>
              </a:spcBef>
              <a:buNone/>
            </a:pPr>
            <a:r>
              <a:rPr lang="es-PE" sz="1200" dirty="0">
                <a:latin typeface="Times New Roman"/>
                <a:ea typeface="Times New Roman"/>
              </a:rPr>
              <a:t>De conformidad con la Ley Federal de Derechos Civiles y los reglamentos y políticas de derechos civiles del Departamento de Agricultura de los EE. UU. (USDA, por sus siglas en inglés), se prohíbe que el USDA, sus agencias, oficinas, empleados e instituciones que participan o administran programas del USDA discriminen sobre la base de raza, color, nacionalidad, sexo, discapacidad, edad, o en represalia o venganza por actividades previas de derechos civiles en algún programa o actividad realizados o financiados por el USDA.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Las personas con discapacidades que necesiten medios alternativos para la comunicación de la información del programa (por ejemplo, sistema Braille, letras grandes, cintas de audio, lenguaje de señas americano, etc.), deben ponerse en contacto con la agencia (estatal o local) en la que solicitaron los beneficios. Las personas sordas, con dificultades de audición o discapacidades del habla pueden comunicarse con el USDA por medio del Federal Relay Service [Servicio Federal de Retransmisión] al (800) 877-8339. Además, la información del programa se puede proporcionar en otros idiomas.</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Para presentar una denuncia de discriminación, complete el </a:t>
            </a:r>
            <a:r>
              <a:rPr lang="es-PE" sz="1200" u="sng" dirty="0">
                <a:solidFill>
                  <a:srgbClr val="0000FF"/>
                </a:solidFill>
                <a:latin typeface="Times New Roman"/>
                <a:ea typeface="Times New Roman"/>
                <a:hlinkClick r:id="rId3"/>
              </a:rPr>
              <a:t>Formulario de Denuncia de Discriminación del Programa del USDA</a:t>
            </a:r>
            <a:r>
              <a:rPr lang="es-PE" sz="1200" dirty="0">
                <a:latin typeface="Times New Roman"/>
                <a:ea typeface="Times New Roman"/>
              </a:rPr>
              <a:t>, (AD-3027) que está disponible en línea </a:t>
            </a:r>
            <a:r>
              <a:rPr lang="es-PE" sz="1200" dirty="0" smtClean="0">
                <a:latin typeface="Times New Roman"/>
                <a:ea typeface="Times New Roman"/>
              </a:rPr>
              <a:t>en: </a:t>
            </a:r>
            <a:r>
              <a:rPr lang="es-PE" sz="1200" u="sng" dirty="0" smtClean="0">
                <a:solidFill>
                  <a:srgbClr val="0000FF"/>
                </a:solidFill>
                <a:latin typeface="Times New Roman"/>
                <a:ea typeface="Times New Roman"/>
                <a:hlinkClick r:id="rId4"/>
              </a:rPr>
              <a:t>http</a:t>
            </a:r>
            <a:r>
              <a:rPr lang="es-PE" sz="1200" u="sng" dirty="0">
                <a:solidFill>
                  <a:srgbClr val="0000FF"/>
                </a:solidFill>
                <a:latin typeface="Times New Roman"/>
                <a:ea typeface="Times New Roman"/>
                <a:hlinkClick r:id="rId4"/>
              </a:rPr>
              <a:t>://www.ascr.usda.gov/complaint_filing_cust.html</a:t>
            </a:r>
            <a:r>
              <a:rPr lang="es-PE" sz="1200" dirty="0">
                <a:latin typeface="Times New Roman"/>
                <a:ea typeface="Times New Roman"/>
              </a:rPr>
              <a:t> y en cualquier oficina del USDA, o bien escriba una carta dirigida al USDA e incluya en la carta toda la información solicitada en el formulario. Para solicitar una copia del formulario de denuncia, llame al (866) 632-9992. Haga llegar su formulario lleno o carta al USDA por: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a:t>
            </a:r>
            <a:r>
              <a:rPr lang="es-PE" sz="1200" dirty="0" smtClean="0">
                <a:latin typeface="Times New Roman"/>
                <a:ea typeface="Times New Roman"/>
              </a:rPr>
              <a:t>1)      correo</a:t>
            </a:r>
            <a:r>
              <a:rPr lang="es-PE" sz="1200" dirty="0">
                <a:latin typeface="Times New Roman"/>
                <a:ea typeface="Times New Roman"/>
              </a:rPr>
              <a:t>: U.S. Department of Agriculture </a:t>
            </a:r>
            <a:endParaRPr lang="en-US" sz="1200" dirty="0">
              <a:latin typeface="Times New Roman"/>
              <a:ea typeface="Times New Roman"/>
            </a:endParaRPr>
          </a:p>
          <a:p>
            <a:pPr marL="201168" indent="0">
              <a:lnSpc>
                <a:spcPct val="100000"/>
              </a:lnSpc>
              <a:spcBef>
                <a:spcPts val="0"/>
              </a:spcBef>
              <a:buNone/>
            </a:pPr>
            <a:r>
              <a:rPr lang="es-PE" sz="1200" dirty="0" smtClean="0">
                <a:latin typeface="Times New Roman"/>
                <a:ea typeface="Times New Roman"/>
              </a:rPr>
              <a:t>     Office </a:t>
            </a:r>
            <a:r>
              <a:rPr lang="es-PE" sz="1200" dirty="0">
                <a:latin typeface="Times New Roman"/>
                <a:ea typeface="Times New Roman"/>
              </a:rPr>
              <a:t>of the Assistant Secretary for Civil Rights </a:t>
            </a:r>
            <a:endParaRPr lang="en-US" sz="1200" dirty="0">
              <a:latin typeface="Times New Roman"/>
              <a:ea typeface="Times New Roman"/>
            </a:endParaRPr>
          </a:p>
          <a:p>
            <a:pPr marL="0" indent="0">
              <a:lnSpc>
                <a:spcPct val="100000"/>
              </a:lnSpc>
              <a:spcBef>
                <a:spcPts val="0"/>
              </a:spcBef>
              <a:buNone/>
            </a:pPr>
            <a:r>
              <a:rPr lang="es-PE" sz="1200" dirty="0" smtClean="0">
                <a:solidFill>
                  <a:srgbClr val="000000"/>
                </a:solidFill>
                <a:latin typeface="Times New Roman"/>
                <a:ea typeface="Times New Roman"/>
              </a:rPr>
              <a:t>          1400 </a:t>
            </a:r>
            <a:r>
              <a:rPr lang="es-PE" sz="1200" dirty="0">
                <a:solidFill>
                  <a:srgbClr val="000000"/>
                </a:solidFill>
                <a:latin typeface="Times New Roman"/>
                <a:ea typeface="Times New Roman"/>
              </a:rPr>
              <a:t>Independence Avenue, SW </a:t>
            </a:r>
            <a:endParaRPr lang="en-US" sz="1200" dirty="0">
              <a:solidFill>
                <a:srgbClr val="000000"/>
              </a:solidFill>
              <a:latin typeface="Times New Roman"/>
              <a:ea typeface="Times New Roman"/>
            </a:endParaRPr>
          </a:p>
          <a:p>
            <a:pPr marL="0" indent="0">
              <a:lnSpc>
                <a:spcPct val="100000"/>
              </a:lnSpc>
              <a:spcBef>
                <a:spcPts val="0"/>
              </a:spcBef>
              <a:buNone/>
            </a:pPr>
            <a:r>
              <a:rPr lang="es-PE" sz="1200" dirty="0" smtClean="0">
                <a:solidFill>
                  <a:srgbClr val="000000"/>
                </a:solidFill>
                <a:latin typeface="Times New Roman"/>
                <a:ea typeface="Times New Roman"/>
              </a:rPr>
              <a:t>          Washington</a:t>
            </a:r>
            <a:r>
              <a:rPr lang="es-PE" sz="1200" dirty="0">
                <a:solidFill>
                  <a:srgbClr val="000000"/>
                </a:solidFill>
                <a:latin typeface="Times New Roman"/>
                <a:ea typeface="Times New Roman"/>
              </a:rPr>
              <a:t>, D.C. 20250-9410; </a:t>
            </a:r>
            <a:endParaRPr lang="en-US" sz="1200" dirty="0">
              <a:solidFill>
                <a:srgbClr val="000000"/>
              </a:solidFill>
              <a:latin typeface="Times New Roman"/>
              <a:ea typeface="Times New Roman"/>
            </a:endParaRPr>
          </a:p>
          <a:p>
            <a:pPr marL="0" indent="0">
              <a:lnSpc>
                <a:spcPct val="100000"/>
              </a:lnSpc>
              <a:spcBef>
                <a:spcPts val="0"/>
              </a:spcBef>
              <a:buNone/>
            </a:pPr>
            <a:r>
              <a:rPr lang="es-PE" sz="1200" dirty="0">
                <a:solidFill>
                  <a:srgbClr val="000000"/>
                </a:solidFill>
                <a:latin typeface="Times New Roman"/>
                <a:ea typeface="Times New Roman"/>
              </a:rPr>
              <a:t> </a:t>
            </a:r>
            <a:endParaRPr lang="en-US" sz="1200" dirty="0">
              <a:solidFill>
                <a:srgbClr val="000000"/>
              </a:solidFill>
              <a:latin typeface="Times New Roman"/>
              <a:ea typeface="Times New Roman"/>
            </a:endParaRPr>
          </a:p>
          <a:p>
            <a:pPr marL="0" indent="0">
              <a:lnSpc>
                <a:spcPct val="100000"/>
              </a:lnSpc>
              <a:spcBef>
                <a:spcPts val="0"/>
              </a:spcBef>
              <a:buNone/>
            </a:pPr>
            <a:r>
              <a:rPr lang="es-PE" sz="1200" dirty="0">
                <a:latin typeface="Times New Roman"/>
                <a:ea typeface="Times New Roman"/>
              </a:rPr>
              <a:t>(</a:t>
            </a:r>
            <a:r>
              <a:rPr lang="es-PE" sz="1200" dirty="0" smtClean="0">
                <a:latin typeface="Times New Roman"/>
                <a:ea typeface="Times New Roman"/>
              </a:rPr>
              <a:t>2)      fax</a:t>
            </a:r>
            <a:r>
              <a:rPr lang="es-PE" sz="1200" dirty="0">
                <a:latin typeface="Times New Roman"/>
                <a:ea typeface="Times New Roman"/>
              </a:rPr>
              <a:t>: (202) 690-7442; o </a:t>
            </a:r>
            <a:endParaRPr lang="en-US" sz="1200" dirty="0">
              <a:latin typeface="Times New Roman"/>
              <a:ea typeface="Times New Roman"/>
            </a:endParaRPr>
          </a:p>
          <a:p>
            <a:pPr marL="0" indent="0">
              <a:lnSpc>
                <a:spcPct val="100000"/>
              </a:lnSpc>
              <a:spcBef>
                <a:spcPts val="0"/>
              </a:spcBef>
              <a:buNone/>
            </a:pPr>
            <a:r>
              <a:rPr lang="es-PE" sz="1200" dirty="0">
                <a:solidFill>
                  <a:srgbClr val="000000"/>
                </a:solidFill>
                <a:latin typeface="Times New Roman"/>
                <a:ea typeface="Times New Roman"/>
              </a:rPr>
              <a:t> </a:t>
            </a:r>
            <a:endParaRPr lang="en-US" sz="1200" dirty="0">
              <a:solidFill>
                <a:srgbClr val="000000"/>
              </a:solidFill>
              <a:latin typeface="Times New Roman"/>
              <a:ea typeface="Times New Roman"/>
            </a:endParaRPr>
          </a:p>
          <a:p>
            <a:pPr marL="0" indent="0">
              <a:lnSpc>
                <a:spcPct val="100000"/>
              </a:lnSpc>
              <a:spcBef>
                <a:spcPts val="0"/>
              </a:spcBef>
              <a:buNone/>
            </a:pPr>
            <a:r>
              <a:rPr lang="es-PE" sz="1200" dirty="0">
                <a:latin typeface="Times New Roman"/>
                <a:ea typeface="Times New Roman"/>
              </a:rPr>
              <a:t>(</a:t>
            </a:r>
            <a:r>
              <a:rPr lang="es-PE" sz="1200" dirty="0" smtClean="0">
                <a:latin typeface="Times New Roman"/>
                <a:ea typeface="Times New Roman"/>
              </a:rPr>
              <a:t>3)      correo </a:t>
            </a:r>
            <a:r>
              <a:rPr lang="es-PE" sz="1200" dirty="0">
                <a:latin typeface="Times New Roman"/>
                <a:ea typeface="Times New Roman"/>
              </a:rPr>
              <a:t>electrónico: </a:t>
            </a:r>
            <a:r>
              <a:rPr lang="es-PE" sz="1200" dirty="0" smtClean="0">
                <a:solidFill>
                  <a:srgbClr val="0000FF"/>
                </a:solidFill>
                <a:latin typeface="Times New Roman"/>
                <a:ea typeface="Times New Roman"/>
                <a:hlinkClick r:id="rId5"/>
              </a:rPr>
              <a:t>program.intake@usda.gov</a:t>
            </a:r>
            <a:r>
              <a:rPr lang="es-PE" sz="1200" dirty="0" smtClean="0">
                <a:latin typeface="Times New Roman"/>
                <a:ea typeface="Times New Roman"/>
              </a:rPr>
              <a:t>.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 </a:t>
            </a:r>
            <a:endParaRPr lang="en-US" sz="1200" dirty="0">
              <a:latin typeface="Times New Roman"/>
              <a:ea typeface="Times New Roman"/>
            </a:endParaRPr>
          </a:p>
          <a:p>
            <a:pPr marL="0" indent="0">
              <a:lnSpc>
                <a:spcPct val="100000"/>
              </a:lnSpc>
              <a:spcBef>
                <a:spcPts val="0"/>
              </a:spcBef>
              <a:buNone/>
            </a:pPr>
            <a:r>
              <a:rPr lang="es-PE" sz="1200" dirty="0">
                <a:latin typeface="Times New Roman"/>
                <a:ea typeface="Times New Roman"/>
              </a:rPr>
              <a:t>Esta institución es un proveedor que ofrece igualdad de oportunidades.</a:t>
            </a:r>
            <a:endParaRPr lang="en-US" sz="1200" dirty="0">
              <a:latin typeface="Times New Roman"/>
              <a:ea typeface="Times New Roman"/>
            </a:endParaRPr>
          </a:p>
          <a:p>
            <a:pPr marL="0" indent="0">
              <a:lnSpc>
                <a:spcPct val="100000"/>
              </a:lnSpc>
              <a:spcBef>
                <a:spcPts val="0"/>
              </a:spcBef>
              <a:buNone/>
            </a:pPr>
            <a:endParaRPr lang="en-US" sz="1200" dirty="0">
              <a:effectLst/>
              <a:latin typeface="Times New Roman"/>
              <a:ea typeface="Calibri"/>
            </a:endParaRPr>
          </a:p>
        </p:txBody>
      </p:sp>
    </p:spTree>
    <p:extLst>
      <p:ext uri="{BB962C8B-B14F-4D97-AF65-F5344CB8AC3E}">
        <p14:creationId xmlns:p14="http://schemas.microsoft.com/office/powerpoint/2010/main" val="191662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0F21A722-F559-4A1D-9079-8AFDA957A925}" type="slidenum">
              <a:rPr lang="en-US" smtClean="0"/>
              <a:pPr/>
              <a:t>18</a:t>
            </a:fld>
            <a:endParaRPr lang="en-US" dirty="0" smtClean="0"/>
          </a:p>
        </p:txBody>
      </p:sp>
      <p:sp>
        <p:nvSpPr>
          <p:cNvPr id="24579" name="Rectangle 2"/>
          <p:cNvSpPr>
            <a:spLocks noGrp="1" noChangeArrowheads="1"/>
          </p:cNvSpPr>
          <p:nvPr>
            <p:ph type="title"/>
          </p:nvPr>
        </p:nvSpPr>
        <p:spPr/>
        <p:txBody>
          <a:bodyPr>
            <a:noAutofit/>
          </a:bodyPr>
          <a:lstStyle/>
          <a:p>
            <a:pPr algn="ctr" eaLnBrk="1" hangingPunct="1"/>
            <a:r>
              <a:rPr lang="en-US" dirty="0" smtClean="0"/>
              <a:t>Nondiscrimination Statement </a:t>
            </a:r>
            <a:endParaRPr lang="en-US" sz="1800" dirty="0" smtClean="0"/>
          </a:p>
        </p:txBody>
      </p:sp>
      <p:sp>
        <p:nvSpPr>
          <p:cNvPr id="24580" name="Rectangle 3"/>
          <p:cNvSpPr>
            <a:spLocks noGrp="1" noChangeArrowheads="1"/>
          </p:cNvSpPr>
          <p:nvPr>
            <p:ph type="body" idx="1"/>
          </p:nvPr>
        </p:nvSpPr>
        <p:spPr>
          <a:xfrm>
            <a:off x="762000" y="1600200"/>
            <a:ext cx="7924800" cy="4800600"/>
          </a:xfrm>
        </p:spPr>
        <p:txBody>
          <a:bodyPr>
            <a:noAutofit/>
          </a:bodyPr>
          <a:lstStyle/>
          <a:p>
            <a:pPr marL="285750" indent="-171450">
              <a:lnSpc>
                <a:spcPct val="100000"/>
              </a:lnSpc>
              <a:spcBef>
                <a:spcPts val="0"/>
              </a:spcBef>
            </a:pPr>
            <a:r>
              <a:rPr lang="en-US" dirty="0" smtClean="0"/>
              <a:t>USDA Nondiscrimination Statement (NDS) </a:t>
            </a:r>
          </a:p>
          <a:p>
            <a:pPr marL="114300" indent="0">
              <a:lnSpc>
                <a:spcPct val="100000"/>
              </a:lnSpc>
              <a:spcBef>
                <a:spcPts val="0"/>
              </a:spcBef>
              <a:buNone/>
            </a:pPr>
            <a:endParaRPr lang="en-US" dirty="0" smtClean="0"/>
          </a:p>
          <a:p>
            <a:pPr marL="541782" lvl="1" indent="-171450">
              <a:lnSpc>
                <a:spcPct val="100000"/>
              </a:lnSpc>
              <a:spcBef>
                <a:spcPts val="0"/>
              </a:spcBef>
            </a:pPr>
            <a:r>
              <a:rPr lang="en-US" dirty="0" smtClean="0"/>
              <a:t>Short versions</a:t>
            </a:r>
          </a:p>
          <a:p>
            <a:pPr marL="779526" lvl="2" indent="-171450">
              <a:lnSpc>
                <a:spcPct val="100000"/>
              </a:lnSpc>
              <a:spcBef>
                <a:spcPts val="0"/>
              </a:spcBef>
            </a:pPr>
            <a:r>
              <a:rPr lang="en-US" b="1" dirty="0" smtClean="0">
                <a:ea typeface="Calibri"/>
              </a:rPr>
              <a:t>This </a:t>
            </a:r>
            <a:r>
              <a:rPr lang="en-US" b="1" dirty="0">
                <a:ea typeface="Calibri"/>
              </a:rPr>
              <a:t>institution is an equal opportunity provider</a:t>
            </a:r>
            <a:r>
              <a:rPr lang="en-US" b="1" dirty="0" smtClean="0">
                <a:ea typeface="Calibri"/>
              </a:rPr>
              <a:t>.  </a:t>
            </a:r>
          </a:p>
          <a:p>
            <a:pPr marL="779526" lvl="2" indent="-171450">
              <a:lnSpc>
                <a:spcPct val="100000"/>
              </a:lnSpc>
              <a:spcBef>
                <a:spcPts val="0"/>
              </a:spcBef>
            </a:pPr>
            <a:r>
              <a:rPr lang="es-PE" b="1" dirty="0">
                <a:ea typeface="Times New Roman"/>
              </a:rPr>
              <a:t>Esta institución es un proveedor que ofrece igualdad de oportunidades</a:t>
            </a:r>
            <a:r>
              <a:rPr lang="es-PE" b="1" dirty="0" smtClean="0">
                <a:ea typeface="Times New Roman"/>
              </a:rPr>
              <a:t>.  </a:t>
            </a:r>
            <a:r>
              <a:rPr lang="es-PE" dirty="0" smtClean="0">
                <a:ea typeface="Times New Roman"/>
              </a:rPr>
              <a:t>(Spanish)</a:t>
            </a:r>
            <a:endParaRPr lang="en-US" b="1" dirty="0" smtClean="0">
              <a:ea typeface="Calibri"/>
            </a:endParaRPr>
          </a:p>
          <a:p>
            <a:pPr marL="779526" lvl="2" indent="-171450">
              <a:lnSpc>
                <a:spcPct val="100000"/>
              </a:lnSpc>
              <a:spcBef>
                <a:spcPts val="0"/>
              </a:spcBef>
            </a:pPr>
            <a:r>
              <a:rPr lang="en-US" dirty="0" smtClean="0">
                <a:latin typeface="Lucida Sans Unicode" panose="020B0602030504020204" pitchFamily="34" charset="0"/>
                <a:cs typeface="Lucida Sans Unicode" panose="020B0602030504020204" pitchFamily="34" charset="0"/>
              </a:rPr>
              <a:t>*Can be </a:t>
            </a:r>
            <a:r>
              <a:rPr lang="en-US" dirty="0" smtClean="0">
                <a:cs typeface="Lucida Sans Unicode" panose="020B0602030504020204" pitchFamily="34" charset="0"/>
              </a:rPr>
              <a:t>used</a:t>
            </a:r>
            <a:r>
              <a:rPr lang="en-US" dirty="0" smtClean="0">
                <a:latin typeface="Lucida Sans Unicode" panose="020B0602030504020204" pitchFamily="34" charset="0"/>
                <a:cs typeface="Lucida Sans Unicode" panose="020B0602030504020204" pitchFamily="34" charset="0"/>
              </a:rPr>
              <a:t> in special circumstances only</a:t>
            </a:r>
          </a:p>
          <a:p>
            <a:pPr marL="608076" lvl="2" indent="0">
              <a:lnSpc>
                <a:spcPct val="100000"/>
              </a:lnSpc>
              <a:spcBef>
                <a:spcPts val="0"/>
              </a:spcBef>
              <a:buNone/>
            </a:pPr>
            <a:endParaRPr lang="en-US" dirty="0"/>
          </a:p>
          <a:p>
            <a:pPr marL="541782" lvl="1" indent="-171450">
              <a:lnSpc>
                <a:spcPct val="100000"/>
              </a:lnSpc>
              <a:spcBef>
                <a:spcPts val="0"/>
              </a:spcBef>
            </a:pPr>
            <a:r>
              <a:rPr lang="en-US" dirty="0" smtClean="0"/>
              <a:t>Translations </a:t>
            </a:r>
          </a:p>
          <a:p>
            <a:pPr marL="779526" lvl="2" indent="-171450">
              <a:lnSpc>
                <a:spcPct val="100000"/>
              </a:lnSpc>
              <a:spcBef>
                <a:spcPts val="0"/>
              </a:spcBef>
            </a:pPr>
            <a:r>
              <a:rPr lang="en-US" dirty="0"/>
              <a:t>O</a:t>
            </a:r>
            <a:r>
              <a:rPr lang="en-US" dirty="0" smtClean="0"/>
              <a:t>ther languages are forthcoming</a:t>
            </a:r>
          </a:p>
        </p:txBody>
      </p:sp>
    </p:spTree>
    <p:extLst>
      <p:ext uri="{BB962C8B-B14F-4D97-AF65-F5344CB8AC3E}">
        <p14:creationId xmlns:p14="http://schemas.microsoft.com/office/powerpoint/2010/main" val="116829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0F21A722-F559-4A1D-9079-8AFDA957A925}" type="slidenum">
              <a:rPr lang="en-US" smtClean="0"/>
              <a:pPr/>
              <a:t>19</a:t>
            </a:fld>
            <a:endParaRPr lang="en-US" dirty="0" smtClean="0"/>
          </a:p>
        </p:txBody>
      </p:sp>
      <p:sp>
        <p:nvSpPr>
          <p:cNvPr id="24579" name="Rectangle 2"/>
          <p:cNvSpPr>
            <a:spLocks noGrp="1" noChangeArrowheads="1"/>
          </p:cNvSpPr>
          <p:nvPr>
            <p:ph type="title"/>
          </p:nvPr>
        </p:nvSpPr>
        <p:spPr/>
        <p:txBody>
          <a:bodyPr>
            <a:noAutofit/>
          </a:bodyPr>
          <a:lstStyle/>
          <a:p>
            <a:pPr algn="ctr" eaLnBrk="1" hangingPunct="1"/>
            <a:r>
              <a:rPr lang="en-US" dirty="0" smtClean="0"/>
              <a:t>Nondiscrimination Statement </a:t>
            </a:r>
            <a:endParaRPr lang="en-US" sz="1800" dirty="0" smtClean="0"/>
          </a:p>
        </p:txBody>
      </p:sp>
      <p:sp>
        <p:nvSpPr>
          <p:cNvPr id="24580" name="Rectangle 3"/>
          <p:cNvSpPr>
            <a:spLocks noGrp="1" noChangeArrowheads="1"/>
          </p:cNvSpPr>
          <p:nvPr>
            <p:ph type="body" idx="1"/>
          </p:nvPr>
        </p:nvSpPr>
        <p:spPr>
          <a:xfrm>
            <a:off x="762000" y="1371600"/>
            <a:ext cx="7924800" cy="4800600"/>
          </a:xfrm>
        </p:spPr>
        <p:txBody>
          <a:bodyPr>
            <a:noAutofit/>
          </a:bodyPr>
          <a:lstStyle/>
          <a:p>
            <a:pPr marL="342900" indent="-342900">
              <a:lnSpc>
                <a:spcPct val="100000"/>
              </a:lnSpc>
              <a:spcBef>
                <a:spcPts val="0"/>
              </a:spcBef>
            </a:pPr>
            <a:r>
              <a:rPr lang="en-US" dirty="0"/>
              <a:t>At a minimum, the Nondiscrimination Statement </a:t>
            </a:r>
            <a:r>
              <a:rPr lang="en-US" dirty="0" smtClean="0"/>
              <a:t>must </a:t>
            </a:r>
            <a:r>
              <a:rPr lang="en-US" dirty="0"/>
              <a:t>be </a:t>
            </a:r>
            <a:r>
              <a:rPr lang="en-US" dirty="0" smtClean="0"/>
              <a:t>on</a:t>
            </a:r>
          </a:p>
          <a:p>
            <a:pPr marL="598932" lvl="1" indent="-342900">
              <a:lnSpc>
                <a:spcPct val="100000"/>
              </a:lnSpc>
              <a:spcBef>
                <a:spcPts val="0"/>
              </a:spcBef>
            </a:pPr>
            <a:r>
              <a:rPr lang="en-US" dirty="0" smtClean="0">
                <a:cs typeface="Arial" pitchFamily="34" charset="0"/>
              </a:rPr>
              <a:t>Application Form(s)</a:t>
            </a:r>
            <a:endParaRPr lang="en-US" dirty="0" smtClean="0">
              <a:solidFill>
                <a:prstClr val="black"/>
              </a:solidFill>
              <a:cs typeface="Arial" pitchFamily="34" charset="0"/>
            </a:endParaRPr>
          </a:p>
          <a:p>
            <a:pPr marL="598932" lvl="1" indent="-342900">
              <a:lnSpc>
                <a:spcPct val="100000"/>
              </a:lnSpc>
              <a:spcBef>
                <a:spcPts val="0"/>
              </a:spcBef>
            </a:pPr>
            <a:r>
              <a:rPr lang="en-US" dirty="0" smtClean="0">
                <a:solidFill>
                  <a:prstClr val="black"/>
                </a:solidFill>
                <a:cs typeface="Arial" pitchFamily="34" charset="0"/>
              </a:rPr>
              <a:t>Notification </a:t>
            </a:r>
            <a:r>
              <a:rPr lang="en-US" dirty="0">
                <a:solidFill>
                  <a:prstClr val="black"/>
                </a:solidFill>
                <a:cs typeface="Arial" pitchFamily="34" charset="0"/>
              </a:rPr>
              <a:t>of Eligibility or </a:t>
            </a:r>
            <a:r>
              <a:rPr lang="en-US" dirty="0" smtClean="0">
                <a:solidFill>
                  <a:prstClr val="black"/>
                </a:solidFill>
                <a:cs typeface="Arial" pitchFamily="34" charset="0"/>
              </a:rPr>
              <a:t>Ineligibility</a:t>
            </a:r>
          </a:p>
          <a:p>
            <a:pPr marL="598932" lvl="1" indent="-342900">
              <a:lnSpc>
                <a:spcPct val="100000"/>
              </a:lnSpc>
              <a:spcBef>
                <a:spcPts val="0"/>
              </a:spcBef>
            </a:pPr>
            <a:r>
              <a:rPr lang="en-US" dirty="0" smtClean="0">
                <a:solidFill>
                  <a:prstClr val="black"/>
                </a:solidFill>
                <a:cs typeface="Arial" pitchFamily="34" charset="0"/>
              </a:rPr>
              <a:t>Notice </a:t>
            </a:r>
            <a:r>
              <a:rPr lang="en-US" dirty="0">
                <a:solidFill>
                  <a:prstClr val="black"/>
                </a:solidFill>
                <a:cs typeface="Arial" pitchFamily="34" charset="0"/>
              </a:rPr>
              <a:t>of Adverse Action </a:t>
            </a:r>
            <a:r>
              <a:rPr lang="en-US" dirty="0" smtClean="0">
                <a:solidFill>
                  <a:prstClr val="black"/>
                </a:solidFill>
                <a:cs typeface="Arial" pitchFamily="34" charset="0"/>
              </a:rPr>
              <a:t>Form</a:t>
            </a:r>
            <a:endParaRPr lang="en-US" dirty="0" smtClean="0">
              <a:solidFill>
                <a:srgbClr val="FF0000"/>
              </a:solidFill>
              <a:cs typeface="Arial" pitchFamily="34" charset="0"/>
            </a:endParaRPr>
          </a:p>
          <a:p>
            <a:pPr marL="598932" lvl="1" indent="-342900">
              <a:lnSpc>
                <a:spcPct val="100000"/>
              </a:lnSpc>
              <a:spcBef>
                <a:spcPts val="0"/>
              </a:spcBef>
            </a:pPr>
            <a:r>
              <a:rPr lang="en-US" dirty="0" smtClean="0">
                <a:solidFill>
                  <a:prstClr val="black"/>
                </a:solidFill>
                <a:cs typeface="Arial" pitchFamily="34" charset="0"/>
              </a:rPr>
              <a:t>Program </a:t>
            </a:r>
            <a:r>
              <a:rPr lang="en-US" dirty="0">
                <a:solidFill>
                  <a:prstClr val="black"/>
                </a:solidFill>
                <a:cs typeface="Arial" pitchFamily="34" charset="0"/>
              </a:rPr>
              <a:t>(Home) Web </a:t>
            </a:r>
            <a:r>
              <a:rPr lang="en-US" dirty="0" smtClean="0">
                <a:solidFill>
                  <a:prstClr val="black"/>
                </a:solidFill>
                <a:cs typeface="Arial" pitchFamily="34" charset="0"/>
              </a:rPr>
              <a:t>Page</a:t>
            </a:r>
          </a:p>
          <a:p>
            <a:pPr marL="598932" lvl="1" indent="-342900">
              <a:lnSpc>
                <a:spcPct val="100000"/>
              </a:lnSpc>
              <a:spcBef>
                <a:spcPts val="0"/>
              </a:spcBef>
            </a:pPr>
            <a:r>
              <a:rPr lang="en-US" dirty="0" smtClean="0">
                <a:solidFill>
                  <a:prstClr val="black"/>
                </a:solidFill>
                <a:cs typeface="Arial" pitchFamily="34" charset="0"/>
              </a:rPr>
              <a:t>Public </a:t>
            </a:r>
            <a:r>
              <a:rPr lang="en-US" dirty="0">
                <a:solidFill>
                  <a:prstClr val="black"/>
                </a:solidFill>
                <a:cs typeface="Arial" pitchFamily="34" charset="0"/>
              </a:rPr>
              <a:t>Information, including program literature</a:t>
            </a:r>
            <a:endParaRPr lang="en-US" i="1" dirty="0" smtClean="0"/>
          </a:p>
        </p:txBody>
      </p:sp>
    </p:spTree>
    <p:extLst>
      <p:ext uri="{BB962C8B-B14F-4D97-AF65-F5344CB8AC3E}">
        <p14:creationId xmlns:p14="http://schemas.microsoft.com/office/powerpoint/2010/main" val="175246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altLang="en-US" dirty="0" smtClean="0"/>
              <a:t>To </a:t>
            </a:r>
            <a:r>
              <a:rPr lang="en-US" altLang="en-US" dirty="0"/>
              <a:t>provide leadership for comprehensive protection against discrimination in employment practices and delivery of programs to the public.  Our goal is to ensure that applicants and individuals who are eligible to participate in our programs are treated fairly and equitably, with dignity and respect</a:t>
            </a:r>
            <a:r>
              <a:rPr lang="en-US" altLang="en-US" dirty="0" smtClean="0"/>
              <a:t>.</a:t>
            </a:r>
            <a:endParaRPr lang="en-US" alt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Mission of FNS Civil Rights Division</a:t>
            </a:r>
            <a:endParaRPr lang="en-US" dirty="0"/>
          </a:p>
        </p:txBody>
      </p:sp>
    </p:spTree>
    <p:extLst>
      <p:ext uri="{BB962C8B-B14F-4D97-AF65-F5344CB8AC3E}">
        <p14:creationId xmlns:p14="http://schemas.microsoft.com/office/powerpoint/2010/main" val="221758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153400" cy="4525963"/>
          </a:xfrm>
        </p:spPr>
        <p:txBody>
          <a:bodyPr>
            <a:normAutofit fontScale="92500" lnSpcReduction="10000"/>
          </a:bodyPr>
          <a:lstStyle/>
          <a:p>
            <a:pPr marL="342900" indent="-342900">
              <a:lnSpc>
                <a:spcPct val="100000"/>
              </a:lnSpc>
              <a:spcBef>
                <a:spcPts val="0"/>
              </a:spcBef>
              <a:tabLst>
                <a:tab pos="3997325" algn="l"/>
              </a:tabLst>
            </a:pPr>
            <a:r>
              <a:rPr lang="en-US" dirty="0" smtClean="0"/>
              <a:t>New posters have been printed </a:t>
            </a:r>
          </a:p>
          <a:p>
            <a:pPr marL="342900" indent="0">
              <a:lnSpc>
                <a:spcPct val="100000"/>
              </a:lnSpc>
              <a:spcBef>
                <a:spcPts val="0"/>
              </a:spcBef>
              <a:buNone/>
              <a:tabLst>
                <a:tab pos="3997325" algn="l"/>
              </a:tabLst>
            </a:pPr>
            <a:r>
              <a:rPr lang="en-US" dirty="0" smtClean="0"/>
              <a:t>and shipped directly to States</a:t>
            </a:r>
          </a:p>
          <a:p>
            <a:pPr marL="0" indent="0">
              <a:lnSpc>
                <a:spcPct val="100000"/>
              </a:lnSpc>
              <a:spcBef>
                <a:spcPts val="0"/>
              </a:spcBef>
              <a:buNone/>
              <a:tabLst>
                <a:tab pos="3997325" algn="l"/>
              </a:tabLst>
            </a:pPr>
            <a:endParaRPr lang="en-US" dirty="0" smtClean="0"/>
          </a:p>
          <a:p>
            <a:pPr marL="342900" indent="-342900">
              <a:lnSpc>
                <a:spcPct val="100000"/>
              </a:lnSpc>
              <a:spcBef>
                <a:spcPts val="0"/>
              </a:spcBef>
              <a:tabLst>
                <a:tab pos="3997325" algn="l"/>
              </a:tabLst>
            </a:pPr>
            <a:r>
              <a:rPr lang="en-US" dirty="0" smtClean="0"/>
              <a:t>All </a:t>
            </a:r>
            <a:r>
              <a:rPr lang="en-US" dirty="0"/>
              <a:t>sites must display </a:t>
            </a:r>
            <a:r>
              <a:rPr lang="en-US" dirty="0" smtClean="0"/>
              <a:t>posters </a:t>
            </a:r>
          </a:p>
          <a:p>
            <a:pPr marL="342900" indent="0">
              <a:lnSpc>
                <a:spcPct val="100000"/>
              </a:lnSpc>
              <a:spcBef>
                <a:spcPts val="0"/>
              </a:spcBef>
              <a:buNone/>
              <a:tabLst>
                <a:tab pos="3997325" algn="l"/>
              </a:tabLst>
            </a:pPr>
            <a:r>
              <a:rPr lang="en-US" dirty="0" smtClean="0"/>
              <a:t>in </a:t>
            </a:r>
            <a:r>
              <a:rPr lang="en-US" dirty="0"/>
              <a:t>a prominent </a:t>
            </a:r>
            <a:r>
              <a:rPr lang="en-US" dirty="0" smtClean="0"/>
              <a:t>location for all </a:t>
            </a:r>
          </a:p>
          <a:p>
            <a:pPr marL="342900" indent="0">
              <a:lnSpc>
                <a:spcPct val="100000"/>
              </a:lnSpc>
              <a:spcBef>
                <a:spcPts val="0"/>
              </a:spcBef>
              <a:buNone/>
              <a:tabLst>
                <a:tab pos="3997325" algn="l"/>
              </a:tabLst>
            </a:pPr>
            <a:r>
              <a:rPr lang="en-US" dirty="0" smtClean="0"/>
              <a:t>to view </a:t>
            </a:r>
          </a:p>
          <a:p>
            <a:pPr marL="400050" indent="0">
              <a:lnSpc>
                <a:spcPct val="100000"/>
              </a:lnSpc>
              <a:spcBef>
                <a:spcPts val="0"/>
              </a:spcBef>
              <a:buNone/>
            </a:pPr>
            <a:endParaRPr lang="en-US" dirty="0" smtClean="0"/>
          </a:p>
          <a:p>
            <a:pPr>
              <a:lnSpc>
                <a:spcPct val="100000"/>
              </a:lnSpc>
            </a:pPr>
            <a:r>
              <a:rPr lang="en-US" dirty="0" smtClean="0"/>
              <a:t>AD-475A</a:t>
            </a:r>
          </a:p>
          <a:p>
            <a:pPr lvl="1">
              <a:lnSpc>
                <a:spcPct val="100000"/>
              </a:lnSpc>
            </a:pPr>
            <a:r>
              <a:rPr lang="en-US" dirty="0" smtClean="0"/>
              <a:t>New </a:t>
            </a:r>
            <a:r>
              <a:rPr lang="en-US" dirty="0"/>
              <a:t>r</a:t>
            </a:r>
            <a:r>
              <a:rPr lang="en-US" dirty="0" smtClean="0"/>
              <a:t>equired version for CNP</a:t>
            </a:r>
            <a:endParaRPr lang="en-US" dirty="0" smtClean="0">
              <a:solidFill>
                <a:srgbClr val="FF0000"/>
              </a:solidFill>
            </a:endParaRPr>
          </a:p>
          <a:p>
            <a:pPr lvl="1">
              <a:lnSpc>
                <a:spcPct val="100000"/>
              </a:lnSpc>
            </a:pPr>
            <a:endParaRPr lang="en-US" dirty="0" smtClean="0"/>
          </a:p>
          <a:p>
            <a:pPr>
              <a:lnSpc>
                <a:spcPct val="100000"/>
              </a:lnSpc>
            </a:pPr>
            <a:r>
              <a:rPr lang="en-US" dirty="0" smtClean="0"/>
              <a:t>Poster reflects current </a:t>
            </a:r>
          </a:p>
          <a:p>
            <a:pPr marL="350838" indent="0">
              <a:lnSpc>
                <a:spcPct val="100000"/>
              </a:lnSpc>
              <a:buNone/>
            </a:pPr>
            <a:r>
              <a:rPr lang="en-US" dirty="0" smtClean="0"/>
              <a:t>Nondiscrimination Statement </a:t>
            </a:r>
          </a:p>
          <a:p>
            <a:pPr marL="350838" indent="0">
              <a:lnSpc>
                <a:spcPct val="100000"/>
              </a:lnSpc>
              <a:buNone/>
            </a:pPr>
            <a:r>
              <a:rPr lang="en-US" dirty="0" smtClean="0"/>
              <a:t>and new graphic </a:t>
            </a: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20</a:t>
            </a:fld>
            <a:endParaRPr lang="en-US" dirty="0"/>
          </a:p>
        </p:txBody>
      </p:sp>
      <p:sp>
        <p:nvSpPr>
          <p:cNvPr id="4" name="Title 3"/>
          <p:cNvSpPr>
            <a:spLocks noGrp="1"/>
          </p:cNvSpPr>
          <p:nvPr>
            <p:ph type="title"/>
          </p:nvPr>
        </p:nvSpPr>
        <p:spPr/>
        <p:txBody>
          <a:bodyPr/>
          <a:lstStyle/>
          <a:p>
            <a:pPr algn="ctr"/>
            <a:r>
              <a:rPr lang="en-US" dirty="0" smtClean="0"/>
              <a:t>“And Justice For All” Poster</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3000"/>
            <a:ext cx="3435760" cy="540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693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idx="1"/>
          </p:nvPr>
        </p:nvSpPr>
        <p:spPr>
          <a:xfrm>
            <a:off x="914400" y="1371600"/>
            <a:ext cx="7772400" cy="4759325"/>
          </a:xfrm>
        </p:spPr>
        <p:txBody>
          <a:bodyPr>
            <a:normAutofit/>
          </a:bodyPr>
          <a:lstStyle/>
          <a:p>
            <a:pPr marL="0" indent="0">
              <a:lnSpc>
                <a:spcPct val="90000"/>
              </a:lnSpc>
              <a:buNone/>
            </a:pPr>
            <a:endParaRPr lang="en-US" dirty="0"/>
          </a:p>
          <a:p>
            <a:pPr marL="342900" indent="-342900">
              <a:lnSpc>
                <a:spcPct val="90000"/>
              </a:lnSpc>
            </a:pPr>
            <a:r>
              <a:rPr lang="en-US" sz="2400" dirty="0" smtClean="0"/>
              <a:t>Applicants or participants allege different treatment based on protected class(es)</a:t>
            </a:r>
          </a:p>
          <a:p>
            <a:pPr marL="598932" lvl="1" indent="-342900">
              <a:lnSpc>
                <a:spcPct val="90000"/>
              </a:lnSpc>
            </a:pPr>
            <a:r>
              <a:rPr lang="en-US" sz="2200" dirty="0" smtClean="0"/>
              <a:t>Race</a:t>
            </a:r>
            <a:endParaRPr lang="en-US" sz="2200" dirty="0"/>
          </a:p>
          <a:p>
            <a:pPr marL="598932" lvl="1" indent="-342900">
              <a:lnSpc>
                <a:spcPct val="90000"/>
              </a:lnSpc>
            </a:pPr>
            <a:r>
              <a:rPr lang="en-US" sz="2200" dirty="0" smtClean="0"/>
              <a:t>Color</a:t>
            </a:r>
            <a:endParaRPr lang="en-US" sz="2200" dirty="0"/>
          </a:p>
          <a:p>
            <a:pPr marL="598932" lvl="1" indent="-342900">
              <a:lnSpc>
                <a:spcPct val="90000"/>
              </a:lnSpc>
            </a:pPr>
            <a:r>
              <a:rPr lang="en-US" sz="2200" dirty="0" smtClean="0"/>
              <a:t>National origin</a:t>
            </a:r>
          </a:p>
          <a:p>
            <a:pPr marL="598932" lvl="1" indent="-342900">
              <a:lnSpc>
                <a:spcPct val="90000"/>
              </a:lnSpc>
            </a:pPr>
            <a:r>
              <a:rPr lang="en-US" sz="2200" dirty="0" smtClean="0"/>
              <a:t>Age</a:t>
            </a:r>
            <a:endParaRPr lang="en-US" sz="2200" dirty="0"/>
          </a:p>
          <a:p>
            <a:pPr marL="598932" lvl="1" indent="-342900">
              <a:lnSpc>
                <a:spcPct val="90000"/>
              </a:lnSpc>
            </a:pPr>
            <a:r>
              <a:rPr lang="en-US" sz="2200" dirty="0" smtClean="0"/>
              <a:t>Sex</a:t>
            </a:r>
            <a:endParaRPr lang="en-US" sz="2200" dirty="0"/>
          </a:p>
          <a:p>
            <a:pPr marL="598932" lvl="1" indent="-342900">
              <a:lnSpc>
                <a:spcPct val="90000"/>
              </a:lnSpc>
            </a:pPr>
            <a:r>
              <a:rPr lang="en-US" sz="2200" dirty="0" smtClean="0"/>
              <a:t>Disability</a:t>
            </a:r>
            <a:endParaRPr lang="en-US" sz="2200" dirty="0"/>
          </a:p>
          <a:p>
            <a:pPr marL="457200" indent="-457200" eaLnBrk="1" hangingPunct="1">
              <a:lnSpc>
                <a:spcPct val="90000"/>
              </a:lnSpc>
            </a:pPr>
            <a:endParaRPr lang="en-US" dirty="0" smtClean="0"/>
          </a:p>
        </p:txBody>
      </p:sp>
      <p:sp>
        <p:nvSpPr>
          <p:cNvPr id="41986" name="Slide Number Placeholder 5"/>
          <p:cNvSpPr>
            <a:spLocks noGrp="1"/>
          </p:cNvSpPr>
          <p:nvPr>
            <p:ph type="sldNum" sz="quarter" idx="12"/>
          </p:nvPr>
        </p:nvSpPr>
        <p:spPr>
          <a:noFill/>
        </p:spPr>
        <p:txBody>
          <a:bodyPr/>
          <a:lstStyle/>
          <a:p>
            <a:fld id="{8139D0D4-6951-4053-8CD4-D76801359FDB}" type="slidenum">
              <a:rPr lang="en-US" smtClean="0"/>
              <a:pPr/>
              <a:t>21</a:t>
            </a:fld>
            <a:endParaRPr lang="en-US" dirty="0" smtClean="0"/>
          </a:p>
        </p:txBody>
      </p:sp>
      <p:sp>
        <p:nvSpPr>
          <p:cNvPr id="41987" name="Rectangle 2"/>
          <p:cNvSpPr>
            <a:spLocks noGrp="1" noChangeArrowheads="1"/>
          </p:cNvSpPr>
          <p:nvPr>
            <p:ph type="title"/>
          </p:nvPr>
        </p:nvSpPr>
        <p:spPr>
          <a:xfrm>
            <a:off x="685800" y="685800"/>
            <a:ext cx="7772400" cy="582613"/>
          </a:xfrm>
        </p:spPr>
        <p:txBody>
          <a:bodyPr>
            <a:noAutofit/>
          </a:bodyPr>
          <a:lstStyle/>
          <a:p>
            <a:pPr algn="ctr" eaLnBrk="1" hangingPunct="1"/>
            <a:r>
              <a:rPr lang="en-US" dirty="0" smtClean="0"/>
              <a:t>Complaints of Discrimination</a:t>
            </a:r>
            <a:endParaRPr lang="en-US" dirty="0" smtClean="0">
              <a:latin typeface="Tahoma" charset="0"/>
            </a:endParaRPr>
          </a:p>
        </p:txBody>
      </p:sp>
    </p:spTree>
    <p:extLst>
      <p:ext uri="{BB962C8B-B14F-4D97-AF65-F5344CB8AC3E}">
        <p14:creationId xmlns:p14="http://schemas.microsoft.com/office/powerpoint/2010/main" val="290402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8001000" cy="4953000"/>
          </a:xfrm>
        </p:spPr>
        <p:txBody>
          <a:bodyPr>
            <a:normAutofit fontScale="55000" lnSpcReduction="20000"/>
          </a:bodyPr>
          <a:lstStyle/>
          <a:p>
            <a:r>
              <a:rPr lang="en-US" sz="3300" b="1" dirty="0" smtClean="0"/>
              <a:t>Complaint procedures</a:t>
            </a:r>
          </a:p>
          <a:p>
            <a:pPr lvl="1"/>
            <a:r>
              <a:rPr lang="en-US" sz="2600" b="1" dirty="0" smtClean="0"/>
              <a:t>Complaints processed at the State level:</a:t>
            </a:r>
          </a:p>
          <a:p>
            <a:pPr lvl="2"/>
            <a:r>
              <a:rPr lang="en-US" sz="2600" dirty="0" smtClean="0"/>
              <a:t>System must be approved by FNS and operated in accordance with FNS Instruction 113-1</a:t>
            </a:r>
          </a:p>
          <a:p>
            <a:pPr lvl="1"/>
            <a:r>
              <a:rPr lang="en-US" sz="2600" b="1" dirty="0" smtClean="0"/>
              <a:t>Complaints not processed by the State level</a:t>
            </a:r>
          </a:p>
          <a:p>
            <a:pPr lvl="2"/>
            <a:r>
              <a:rPr lang="en-US" sz="2600" dirty="0"/>
              <a:t>M</a:t>
            </a:r>
            <a:r>
              <a:rPr lang="en-US" sz="2600" dirty="0" smtClean="0"/>
              <a:t>ust be forwarded to FNS Civil Rights Division within </a:t>
            </a:r>
            <a:r>
              <a:rPr lang="en-US" sz="2600" b="1" dirty="0" smtClean="0"/>
              <a:t>5 business days </a:t>
            </a:r>
            <a:r>
              <a:rPr lang="en-US" sz="2600" dirty="0" smtClean="0"/>
              <a:t>of receipt</a:t>
            </a:r>
          </a:p>
          <a:p>
            <a:pPr marL="630936" lvl="2" indent="0">
              <a:buNone/>
            </a:pPr>
            <a:endParaRPr lang="en-US" sz="1300" dirty="0" smtClean="0"/>
          </a:p>
          <a:p>
            <a:r>
              <a:rPr lang="en-US" sz="3300" b="1" dirty="0" smtClean="0"/>
              <a:t>Complaints based on age (or a combination of age and other bases)</a:t>
            </a:r>
          </a:p>
          <a:p>
            <a:pPr lvl="2"/>
            <a:r>
              <a:rPr lang="en-US" sz="2600" dirty="0" smtClean="0"/>
              <a:t>Must </a:t>
            </a:r>
            <a:r>
              <a:rPr lang="en-US" sz="2600" u="sng" dirty="0" smtClean="0"/>
              <a:t>all</a:t>
            </a:r>
            <a:r>
              <a:rPr lang="en-US" sz="2600" dirty="0" smtClean="0"/>
              <a:t> be forwarded to FNS Civil Rights Division within 5 business days of receipt regardless of complaint procedure utilized above</a:t>
            </a:r>
          </a:p>
          <a:p>
            <a:r>
              <a:rPr lang="en-US" sz="3300" b="1" dirty="0" smtClean="0"/>
              <a:t>Complaint log</a:t>
            </a:r>
          </a:p>
          <a:p>
            <a:pPr lvl="2"/>
            <a:r>
              <a:rPr lang="en-US" sz="2600" dirty="0" smtClean="0"/>
              <a:t>Civil Rights complaints must be maintained in a log separate from other program complaints</a:t>
            </a:r>
          </a:p>
          <a:p>
            <a:pPr lvl="2"/>
            <a:endParaRPr lang="en-US" dirty="0" smtClean="0"/>
          </a:p>
          <a:p>
            <a:pPr lvl="1">
              <a:buNone/>
            </a:pPr>
            <a:endParaRPr lang="en-US" dirty="0" smtClean="0"/>
          </a:p>
          <a:p>
            <a:pPr lvl="2"/>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22</a:t>
            </a:fld>
            <a:endParaRPr lang="en-US" dirty="0"/>
          </a:p>
        </p:txBody>
      </p:sp>
      <p:sp>
        <p:nvSpPr>
          <p:cNvPr id="4" name="Title 3"/>
          <p:cNvSpPr>
            <a:spLocks noGrp="1"/>
          </p:cNvSpPr>
          <p:nvPr>
            <p:ph type="title"/>
          </p:nvPr>
        </p:nvSpPr>
        <p:spPr/>
        <p:txBody>
          <a:bodyPr>
            <a:normAutofit/>
          </a:bodyPr>
          <a:lstStyle/>
          <a:p>
            <a:pPr algn="ctr"/>
            <a:r>
              <a:rPr lang="en-US" dirty="0" smtClean="0"/>
              <a:t>Complaints of Discrim</a:t>
            </a:r>
            <a:r>
              <a:rPr lang="en-US" sz="4000" dirty="0" smtClean="0"/>
              <a:t>ination</a:t>
            </a:r>
            <a:endParaRPr lang="en-US" sz="4000" dirty="0"/>
          </a:p>
        </p:txBody>
      </p:sp>
    </p:spTree>
    <p:extLst>
      <p:ext uri="{BB962C8B-B14F-4D97-AF65-F5344CB8AC3E}">
        <p14:creationId xmlns:p14="http://schemas.microsoft.com/office/powerpoint/2010/main" val="379748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328"/>
            <a:ext cx="7696200" cy="4843272"/>
          </a:xfrm>
        </p:spPr>
        <p:txBody>
          <a:bodyPr>
            <a:normAutofit fontScale="62500" lnSpcReduction="20000"/>
          </a:bodyPr>
          <a:lstStyle/>
          <a:p>
            <a:r>
              <a:rPr lang="en-US" sz="3200" b="1" dirty="0" smtClean="0"/>
              <a:t>Additional information</a:t>
            </a:r>
            <a:r>
              <a:rPr lang="en-US" sz="3200" dirty="0" smtClean="0"/>
              <a:t>	</a:t>
            </a:r>
          </a:p>
          <a:p>
            <a:pPr lvl="1"/>
            <a:r>
              <a:rPr lang="en-US" sz="3200" dirty="0" smtClean="0"/>
              <a:t>Applicants and participants must file within 180 days of the alleged action</a:t>
            </a:r>
          </a:p>
          <a:p>
            <a:pPr lvl="1"/>
            <a:r>
              <a:rPr lang="en-US" sz="3200" dirty="0" smtClean="0"/>
              <a:t>Confidentiality extremely important</a:t>
            </a:r>
          </a:p>
          <a:p>
            <a:pPr lvl="1"/>
            <a:r>
              <a:rPr lang="en-US" sz="3200" dirty="0" smtClean="0"/>
              <a:t>USDA complaint form</a:t>
            </a:r>
          </a:p>
          <a:p>
            <a:pPr lvl="2"/>
            <a:r>
              <a:rPr lang="en-US" sz="3200" dirty="0" smtClean="0"/>
              <a:t>English version: </a:t>
            </a:r>
            <a:r>
              <a:rPr lang="en-US" sz="3200" dirty="0" smtClean="0">
                <a:hlinkClick r:id="rId3"/>
              </a:rPr>
              <a:t>http://www.ocio.usda.gov/sites/default/files/docs/2012/Complain_combined_6_8_12.pdf</a:t>
            </a:r>
            <a:r>
              <a:rPr lang="en-US" sz="3200" dirty="0" smtClean="0"/>
              <a:t> </a:t>
            </a:r>
          </a:p>
          <a:p>
            <a:pPr lvl="2"/>
            <a:r>
              <a:rPr lang="en-US" sz="3200" dirty="0" smtClean="0"/>
              <a:t>Spanish version: </a:t>
            </a:r>
            <a:r>
              <a:rPr lang="en-US" sz="3200" dirty="0" smtClean="0">
                <a:hlinkClick r:id="rId4"/>
              </a:rPr>
              <a:t>http://www.ocio.usda.gov/sites/default/files/docs/2012/Spanish_Form_508_Compliant_6_8_12_0.pdf</a:t>
            </a:r>
            <a:r>
              <a:rPr lang="en-US" sz="3200" dirty="0" smtClean="0"/>
              <a:t> </a:t>
            </a:r>
          </a:p>
          <a:p>
            <a:pPr lvl="1"/>
            <a:endParaRPr lang="en-US" dirty="0" smtClean="0"/>
          </a:p>
          <a:p>
            <a:pPr lvl="1"/>
            <a:endParaRPr lang="en-US" dirty="0" smtClean="0"/>
          </a:p>
          <a:p>
            <a:pPr lvl="2"/>
            <a:endParaRPr lang="en-US" dirty="0" smtClean="0"/>
          </a:p>
          <a:p>
            <a:pPr lvl="1">
              <a:buNone/>
            </a:pPr>
            <a:endParaRPr lang="en-US" dirty="0" smtClean="0"/>
          </a:p>
          <a:p>
            <a:pPr lvl="2"/>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23</a:t>
            </a:fld>
            <a:endParaRPr lang="en-US" dirty="0"/>
          </a:p>
        </p:txBody>
      </p:sp>
      <p:sp>
        <p:nvSpPr>
          <p:cNvPr id="4" name="Title 3"/>
          <p:cNvSpPr>
            <a:spLocks noGrp="1"/>
          </p:cNvSpPr>
          <p:nvPr>
            <p:ph type="title"/>
          </p:nvPr>
        </p:nvSpPr>
        <p:spPr/>
        <p:txBody>
          <a:bodyPr>
            <a:normAutofit/>
          </a:bodyPr>
          <a:lstStyle/>
          <a:p>
            <a:pPr algn="ctr"/>
            <a:r>
              <a:rPr lang="en-US" dirty="0" smtClean="0"/>
              <a:t>Complaints of Discriminatio</a:t>
            </a:r>
            <a:r>
              <a:rPr lang="en-US" sz="4000" dirty="0" smtClean="0"/>
              <a:t>n</a:t>
            </a:r>
            <a:endParaRPr lang="en-US" sz="4000" dirty="0"/>
          </a:p>
        </p:txBody>
      </p:sp>
    </p:spTree>
    <p:extLst>
      <p:ext uri="{BB962C8B-B14F-4D97-AF65-F5344CB8AC3E}">
        <p14:creationId xmlns:p14="http://schemas.microsoft.com/office/powerpoint/2010/main" val="1187054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987A1B42-B3CD-4BEC-8CDB-19D98F7D6EB8}" type="slidenum">
              <a:rPr lang="en-US" smtClean="0"/>
              <a:pPr/>
              <a:t>24</a:t>
            </a:fld>
            <a:endParaRPr lang="en-US" dirty="0" smtClean="0"/>
          </a:p>
        </p:txBody>
      </p:sp>
      <p:sp>
        <p:nvSpPr>
          <p:cNvPr id="28675" name="Rectangle 2"/>
          <p:cNvSpPr>
            <a:spLocks noGrp="1" noChangeArrowheads="1"/>
          </p:cNvSpPr>
          <p:nvPr>
            <p:ph type="title"/>
          </p:nvPr>
        </p:nvSpPr>
        <p:spPr/>
        <p:txBody>
          <a:bodyPr>
            <a:normAutofit fontScale="90000"/>
          </a:bodyPr>
          <a:lstStyle/>
          <a:p>
            <a:pPr algn="ctr" eaLnBrk="1" hangingPunct="1"/>
            <a:r>
              <a:rPr lang="en-US" dirty="0" smtClean="0"/>
              <a:t/>
            </a:r>
            <a:br>
              <a:rPr lang="en-US" dirty="0" smtClean="0"/>
            </a:br>
            <a:r>
              <a:rPr lang="en-US" sz="4000" dirty="0" smtClean="0"/>
              <a:t>Civil Rights Training</a:t>
            </a:r>
            <a:br>
              <a:rPr lang="en-US" sz="4000" dirty="0" smtClean="0"/>
            </a:br>
            <a:endParaRPr lang="en-US" sz="4000" dirty="0" smtClean="0"/>
          </a:p>
        </p:txBody>
      </p:sp>
      <p:sp>
        <p:nvSpPr>
          <p:cNvPr id="28676" name="Rectangle 3"/>
          <p:cNvSpPr>
            <a:spLocks noGrp="1" noChangeArrowheads="1"/>
          </p:cNvSpPr>
          <p:nvPr>
            <p:ph type="body" idx="1"/>
          </p:nvPr>
        </p:nvSpPr>
        <p:spPr>
          <a:xfrm>
            <a:off x="914400" y="1481328"/>
            <a:ext cx="7391400" cy="4525963"/>
          </a:xfrm>
        </p:spPr>
        <p:txBody>
          <a:bodyPr>
            <a:normAutofit/>
          </a:bodyPr>
          <a:lstStyle/>
          <a:p>
            <a:pPr>
              <a:lnSpc>
                <a:spcPct val="100000"/>
              </a:lnSpc>
              <a:spcBef>
                <a:spcPts val="0"/>
              </a:spcBef>
            </a:pPr>
            <a:r>
              <a:rPr lang="en-US" altLang="en-US" dirty="0"/>
              <a:t>Training is required so that individuals involved in all levels of administration of programs that receive Federal financial assistance understand Federal laws, regulations, instructions, policies and other guidance. </a:t>
            </a:r>
          </a:p>
        </p:txBody>
      </p:sp>
    </p:spTree>
    <p:extLst>
      <p:ext uri="{BB962C8B-B14F-4D97-AF65-F5344CB8AC3E}">
        <p14:creationId xmlns:p14="http://schemas.microsoft.com/office/powerpoint/2010/main" val="63433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987A1B42-B3CD-4BEC-8CDB-19D98F7D6EB8}" type="slidenum">
              <a:rPr lang="en-US" smtClean="0"/>
              <a:pPr/>
              <a:t>25</a:t>
            </a:fld>
            <a:endParaRPr lang="en-US" dirty="0" smtClean="0"/>
          </a:p>
        </p:txBody>
      </p:sp>
      <p:sp>
        <p:nvSpPr>
          <p:cNvPr id="28675" name="Rectangle 2"/>
          <p:cNvSpPr>
            <a:spLocks noGrp="1" noChangeArrowheads="1"/>
          </p:cNvSpPr>
          <p:nvPr>
            <p:ph type="title"/>
          </p:nvPr>
        </p:nvSpPr>
        <p:spPr/>
        <p:txBody>
          <a:bodyPr>
            <a:normAutofit fontScale="90000"/>
          </a:bodyPr>
          <a:lstStyle/>
          <a:p>
            <a:pPr algn="ctr" eaLnBrk="1" hangingPunct="1"/>
            <a:r>
              <a:rPr lang="en-US" dirty="0" smtClean="0"/>
              <a:t/>
            </a:r>
            <a:br>
              <a:rPr lang="en-US" dirty="0" smtClean="0"/>
            </a:br>
            <a:r>
              <a:rPr lang="en-US" sz="4000" dirty="0" smtClean="0"/>
              <a:t>Civil Rights Training</a:t>
            </a:r>
            <a:br>
              <a:rPr lang="en-US" sz="4000" dirty="0" smtClean="0"/>
            </a:br>
            <a:endParaRPr lang="en-US" sz="4000" dirty="0" smtClean="0"/>
          </a:p>
        </p:txBody>
      </p:sp>
      <p:sp>
        <p:nvSpPr>
          <p:cNvPr id="28676" name="Rectangle 3"/>
          <p:cNvSpPr>
            <a:spLocks noGrp="1" noChangeArrowheads="1"/>
          </p:cNvSpPr>
          <p:nvPr>
            <p:ph type="body" idx="1"/>
          </p:nvPr>
        </p:nvSpPr>
        <p:spPr>
          <a:xfrm>
            <a:off x="914400" y="1481328"/>
            <a:ext cx="7315200" cy="4525963"/>
          </a:xfrm>
        </p:spPr>
        <p:txBody>
          <a:bodyPr>
            <a:normAutofit fontScale="70000" lnSpcReduction="20000"/>
          </a:bodyPr>
          <a:lstStyle/>
          <a:p>
            <a:pPr eaLnBrk="1" hangingPunct="1"/>
            <a:r>
              <a:rPr lang="en-US" sz="2400" dirty="0" smtClean="0"/>
              <a:t>State agencies are responsible for training local agencies/subrecipients.</a:t>
            </a:r>
          </a:p>
          <a:p>
            <a:pPr eaLnBrk="1" hangingPunct="1">
              <a:buFont typeface="Wingdings" pitchFamily="2" charset="2"/>
              <a:buNone/>
            </a:pPr>
            <a:endParaRPr lang="en-US" sz="1300" dirty="0" smtClean="0"/>
          </a:p>
          <a:p>
            <a:pPr eaLnBrk="1" hangingPunct="1"/>
            <a:r>
              <a:rPr lang="en-US" sz="2400" dirty="0" smtClean="0"/>
              <a:t>Local agencies are responsible for training their staff and subrecipients on an </a:t>
            </a:r>
            <a:r>
              <a:rPr lang="en-US" sz="2400" b="1" u="sng" dirty="0" smtClean="0"/>
              <a:t>annual basis</a:t>
            </a:r>
            <a:r>
              <a:rPr lang="en-US" sz="2400" dirty="0" smtClean="0"/>
              <a:t>.</a:t>
            </a:r>
          </a:p>
          <a:p>
            <a:pPr lvl="1"/>
            <a:r>
              <a:rPr lang="en-US" sz="2000" dirty="0" smtClean="0"/>
              <a:t>Includes “frontline staff” and those who supervise frontline staff</a:t>
            </a:r>
          </a:p>
          <a:p>
            <a:pPr marL="109728" indent="0" eaLnBrk="1" hangingPunct="1">
              <a:buNone/>
            </a:pPr>
            <a:endParaRPr lang="en-US" sz="1300" dirty="0" smtClean="0"/>
          </a:p>
          <a:p>
            <a:pPr eaLnBrk="1" hangingPunct="1"/>
            <a:r>
              <a:rPr lang="en-US" sz="2400" dirty="0" smtClean="0"/>
              <a:t>New employees must receive Civil Rights training before participating in </a:t>
            </a:r>
            <a:r>
              <a:rPr lang="en-US" dirty="0" smtClean="0"/>
              <a:t>Program</a:t>
            </a:r>
            <a:r>
              <a:rPr lang="en-US" sz="2400" dirty="0" smtClean="0"/>
              <a:t> activities.</a:t>
            </a:r>
          </a:p>
          <a:p>
            <a:pPr marL="109728" indent="0" eaLnBrk="1" hangingPunct="1">
              <a:buNone/>
            </a:pPr>
            <a:endParaRPr lang="en-US" sz="2400" dirty="0" smtClean="0"/>
          </a:p>
          <a:p>
            <a:pPr eaLnBrk="1" hangingPunct="1"/>
            <a:r>
              <a:rPr lang="en-US" dirty="0" smtClean="0"/>
              <a:t>Volunteers (if any) must also receive training appropriate for their roles and responsibilities.</a:t>
            </a:r>
            <a:endParaRPr lang="en-US" sz="2400" dirty="0" smtClean="0"/>
          </a:p>
          <a:p>
            <a:pPr eaLnBrk="1" hangingPunct="1"/>
            <a:endParaRPr lang="en-US" sz="2400" dirty="0" smtClean="0"/>
          </a:p>
        </p:txBody>
      </p:sp>
    </p:spTree>
    <p:extLst>
      <p:ext uri="{BB962C8B-B14F-4D97-AF65-F5344CB8AC3E}">
        <p14:creationId xmlns:p14="http://schemas.microsoft.com/office/powerpoint/2010/main" val="1763099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579F0BD8-BEFD-450C-9797-BA424924A259}" type="slidenum">
              <a:rPr lang="en-US" smtClean="0"/>
              <a:pPr/>
              <a:t>26</a:t>
            </a:fld>
            <a:endParaRPr lang="en-US" dirty="0" smtClean="0"/>
          </a:p>
        </p:txBody>
      </p:sp>
      <p:sp>
        <p:nvSpPr>
          <p:cNvPr id="29699" name="Rectangle 2"/>
          <p:cNvSpPr>
            <a:spLocks noGrp="1" noChangeArrowheads="1"/>
          </p:cNvSpPr>
          <p:nvPr>
            <p:ph type="title"/>
          </p:nvPr>
        </p:nvSpPr>
        <p:spPr>
          <a:xfrm>
            <a:off x="609600" y="277813"/>
            <a:ext cx="8077200" cy="1143000"/>
          </a:xfrm>
        </p:spPr>
        <p:txBody>
          <a:bodyPr>
            <a:normAutofit fontScale="90000"/>
          </a:bodyPr>
          <a:lstStyle/>
          <a:p>
            <a:pPr algn="ctr" eaLnBrk="1" hangingPunct="1"/>
            <a:r>
              <a:rPr lang="en-US" dirty="0" smtClean="0"/>
              <a:t/>
            </a:r>
            <a:br>
              <a:rPr lang="en-US" dirty="0" smtClean="0"/>
            </a:br>
            <a:r>
              <a:rPr lang="en-US" dirty="0" smtClean="0"/>
              <a:t/>
            </a:r>
            <a:br>
              <a:rPr lang="en-US" dirty="0" smtClean="0"/>
            </a:br>
            <a:r>
              <a:rPr lang="en-US" sz="4000" dirty="0" smtClean="0"/>
              <a:t>Civil Rights Training</a:t>
            </a:r>
            <a:br>
              <a:rPr lang="en-US" sz="4000" dirty="0" smtClean="0"/>
            </a:br>
            <a:r>
              <a:rPr lang="en-US" dirty="0" smtClean="0"/>
              <a:t/>
            </a:r>
            <a:br>
              <a:rPr lang="en-US" dirty="0" smtClean="0"/>
            </a:br>
            <a:r>
              <a:rPr lang="en-US" sz="3000" dirty="0" smtClean="0"/>
              <a:t>	</a:t>
            </a:r>
          </a:p>
        </p:txBody>
      </p:sp>
      <p:sp>
        <p:nvSpPr>
          <p:cNvPr id="29700" name="Rectangle 3"/>
          <p:cNvSpPr>
            <a:spLocks noGrp="1" noChangeArrowheads="1"/>
          </p:cNvSpPr>
          <p:nvPr>
            <p:ph type="body" idx="1"/>
          </p:nvPr>
        </p:nvSpPr>
        <p:spPr>
          <a:xfrm>
            <a:off x="914400" y="1600200"/>
            <a:ext cx="7772400" cy="4572000"/>
          </a:xfrm>
        </p:spPr>
        <p:txBody>
          <a:bodyPr>
            <a:normAutofit fontScale="62500" lnSpcReduction="20000"/>
          </a:bodyPr>
          <a:lstStyle/>
          <a:p>
            <a:pPr marL="342900" indent="-342900">
              <a:spcBef>
                <a:spcPct val="0"/>
              </a:spcBef>
              <a:spcAft>
                <a:spcPts val="600"/>
              </a:spcAft>
            </a:pPr>
            <a:r>
              <a:rPr lang="en-US" sz="3200" dirty="0"/>
              <a:t>All staff should receive training on all aspects of Civil Rights compliance, including</a:t>
            </a:r>
            <a:r>
              <a:rPr lang="en-US" sz="3200" dirty="0" smtClean="0"/>
              <a:t>:</a:t>
            </a:r>
            <a:endParaRPr lang="en-US" sz="3200" i="1" dirty="0" smtClean="0"/>
          </a:p>
          <a:p>
            <a:pPr lvl="1"/>
            <a:r>
              <a:rPr lang="en-US" sz="2600" dirty="0"/>
              <a:t>Assurances</a:t>
            </a:r>
          </a:p>
          <a:p>
            <a:pPr lvl="1"/>
            <a:r>
              <a:rPr lang="en-US" sz="2600" dirty="0"/>
              <a:t>Public notification</a:t>
            </a:r>
          </a:p>
          <a:p>
            <a:pPr lvl="1"/>
            <a:r>
              <a:rPr lang="en-US" sz="2600" dirty="0"/>
              <a:t>Complaints of discrimination</a:t>
            </a:r>
          </a:p>
          <a:p>
            <a:pPr lvl="1"/>
            <a:r>
              <a:rPr lang="en-US" sz="2600" dirty="0"/>
              <a:t>Civil Rights training</a:t>
            </a:r>
          </a:p>
          <a:p>
            <a:pPr lvl="1"/>
            <a:r>
              <a:rPr lang="en-US" sz="2600" dirty="0"/>
              <a:t>Racial and ethnic data collection</a:t>
            </a:r>
          </a:p>
          <a:p>
            <a:pPr lvl="1"/>
            <a:r>
              <a:rPr lang="en-US" sz="2600" dirty="0"/>
              <a:t>Limited English Proficiency (LEP)</a:t>
            </a:r>
          </a:p>
          <a:p>
            <a:pPr lvl="1"/>
            <a:r>
              <a:rPr lang="en-US" sz="2600" dirty="0"/>
              <a:t>Disability compliance</a:t>
            </a:r>
          </a:p>
          <a:p>
            <a:pPr lvl="1"/>
            <a:r>
              <a:rPr lang="en-US" sz="2600" dirty="0" smtClean="0"/>
              <a:t>Compliance </a:t>
            </a:r>
            <a:r>
              <a:rPr lang="en-US" sz="2600" dirty="0"/>
              <a:t>reviews and resolution of </a:t>
            </a:r>
            <a:r>
              <a:rPr lang="en-US" sz="2600" dirty="0" smtClean="0"/>
              <a:t>noncompliance</a:t>
            </a:r>
            <a:endParaRPr lang="en-US" sz="2600" dirty="0"/>
          </a:p>
          <a:p>
            <a:pPr lvl="1"/>
            <a:r>
              <a:rPr lang="en-US" sz="2600" dirty="0" smtClean="0">
                <a:solidFill>
                  <a:srgbClr val="FF0000"/>
                </a:solidFill>
              </a:rPr>
              <a:t>Conflict Resolution</a:t>
            </a:r>
          </a:p>
          <a:p>
            <a:pPr lvl="1"/>
            <a:r>
              <a:rPr lang="en-US" sz="2600" dirty="0" smtClean="0">
                <a:solidFill>
                  <a:srgbClr val="FF0000"/>
                </a:solidFill>
              </a:rPr>
              <a:t>Customer Service</a:t>
            </a:r>
          </a:p>
          <a:p>
            <a:pPr lvl="1" eaLnBrk="1" hangingPunct="1"/>
            <a:endParaRPr lang="en-US" sz="2200" dirty="0" smtClean="0"/>
          </a:p>
          <a:p>
            <a:pPr eaLnBrk="1" hangingPunct="1">
              <a:lnSpc>
                <a:spcPct val="80000"/>
              </a:lnSpc>
              <a:buFont typeface="Wingdings" charset="2"/>
              <a:buNone/>
            </a:pPr>
            <a:endParaRPr lang="en-US" dirty="0" smtClean="0"/>
          </a:p>
        </p:txBody>
      </p:sp>
    </p:spTree>
    <p:extLst>
      <p:ext uri="{BB962C8B-B14F-4D97-AF65-F5344CB8AC3E}">
        <p14:creationId xmlns:p14="http://schemas.microsoft.com/office/powerpoint/2010/main" val="3778539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27</a:t>
            </a:fld>
            <a:endParaRPr lang="en-US" dirty="0"/>
          </a:p>
        </p:txBody>
      </p:sp>
      <p:sp>
        <p:nvSpPr>
          <p:cNvPr id="30723" name="Rectangle 2"/>
          <p:cNvSpPr>
            <a:spLocks noGrp="1" noChangeArrowheads="1"/>
          </p:cNvSpPr>
          <p:nvPr>
            <p:ph type="title"/>
          </p:nvPr>
        </p:nvSpPr>
        <p:spPr>
          <a:xfrm>
            <a:off x="609600" y="277813"/>
            <a:ext cx="8077200" cy="1143000"/>
          </a:xfrm>
        </p:spPr>
        <p:txBody>
          <a:bodyPr>
            <a:normAutofit fontScale="90000"/>
          </a:bodyPr>
          <a:lstStyle/>
          <a:p>
            <a:pPr algn="ctr" eaLnBrk="1" hangingPunct="1"/>
            <a:r>
              <a:rPr lang="en-US" dirty="0" smtClean="0"/>
              <a:t/>
            </a:r>
            <a:br>
              <a:rPr lang="en-US" dirty="0" smtClean="0"/>
            </a:br>
            <a:r>
              <a:rPr lang="en-US" dirty="0" smtClean="0"/>
              <a:t/>
            </a:r>
            <a:br>
              <a:rPr lang="en-US" dirty="0" smtClean="0"/>
            </a:br>
            <a:r>
              <a:rPr lang="en-US" sz="4300" b="1" dirty="0" smtClean="0"/>
              <a:t>Customer Service</a:t>
            </a:r>
            <a:r>
              <a:rPr lang="en-US" dirty="0" smtClean="0"/>
              <a:t/>
            </a:r>
            <a:br>
              <a:rPr lang="en-US" dirty="0" smtClean="0"/>
            </a:br>
            <a:r>
              <a:rPr lang="en-US" dirty="0" smtClean="0"/>
              <a:t/>
            </a:r>
            <a:br>
              <a:rPr lang="en-US" dirty="0" smtClean="0"/>
            </a:br>
            <a:r>
              <a:rPr lang="en-US" sz="3000" dirty="0" smtClean="0"/>
              <a:t>	</a:t>
            </a:r>
          </a:p>
        </p:txBody>
      </p:sp>
      <p:sp>
        <p:nvSpPr>
          <p:cNvPr id="2" name="Content Placeholder 1"/>
          <p:cNvSpPr>
            <a:spLocks noGrp="1"/>
          </p:cNvSpPr>
          <p:nvPr>
            <p:ph idx="1"/>
          </p:nvPr>
        </p:nvSpPr>
        <p:spPr>
          <a:xfrm>
            <a:off x="457200" y="1481328"/>
            <a:ext cx="8534400" cy="4525963"/>
          </a:xfrm>
        </p:spPr>
        <p:txBody>
          <a:bodyPr>
            <a:normAutofit/>
          </a:bodyPr>
          <a:lstStyle/>
          <a:p>
            <a:pPr marL="109728" indent="0">
              <a:lnSpc>
                <a:spcPct val="100000"/>
              </a:lnSpc>
              <a:buNone/>
            </a:pPr>
            <a:r>
              <a:rPr lang="en-US" altLang="en-US" sz="3200" b="1" dirty="0">
                <a:solidFill>
                  <a:srgbClr val="000000"/>
                </a:solidFill>
              </a:rPr>
              <a:t>S</a:t>
            </a:r>
            <a:r>
              <a:rPr lang="en-US" altLang="en-US" sz="2800" dirty="0">
                <a:solidFill>
                  <a:srgbClr val="000000"/>
                </a:solidFill>
              </a:rPr>
              <a:t>ervice is</a:t>
            </a:r>
            <a:r>
              <a:rPr lang="en-US" altLang="en-US" sz="3200" dirty="0">
                <a:solidFill>
                  <a:srgbClr val="000000"/>
                </a:solidFill>
              </a:rPr>
              <a:t>					</a:t>
            </a:r>
            <a:endParaRPr lang="en-US" altLang="en-US" sz="3200" dirty="0" smtClean="0">
              <a:solidFill>
                <a:srgbClr val="000000"/>
              </a:solidFill>
            </a:endParaRPr>
          </a:p>
          <a:p>
            <a:pPr marL="109728" indent="0">
              <a:lnSpc>
                <a:spcPct val="100000"/>
              </a:lnSpc>
              <a:buNone/>
            </a:pPr>
            <a:r>
              <a:rPr lang="en-US" altLang="en-US" sz="3200" b="1" dirty="0" smtClean="0">
                <a:solidFill>
                  <a:srgbClr val="000000"/>
                </a:solidFill>
              </a:rPr>
              <a:t>E</a:t>
            </a:r>
            <a:r>
              <a:rPr lang="en-US" altLang="en-US" sz="2800" dirty="0" smtClean="0">
                <a:solidFill>
                  <a:srgbClr val="000000"/>
                </a:solidFill>
              </a:rPr>
              <a:t>ffectively </a:t>
            </a:r>
            <a:r>
              <a:rPr lang="en-US" altLang="en-US" sz="2800" dirty="0">
                <a:solidFill>
                  <a:srgbClr val="000000"/>
                </a:solidFill>
              </a:rPr>
              <a:t>communicating with </a:t>
            </a:r>
            <a:r>
              <a:rPr lang="en-US" altLang="en-US" sz="2800" dirty="0" smtClean="0">
                <a:solidFill>
                  <a:srgbClr val="000000"/>
                </a:solidFill>
              </a:rPr>
              <a:t>customers,</a:t>
            </a:r>
            <a:r>
              <a:rPr lang="en-US" altLang="en-US" sz="3200" dirty="0">
                <a:solidFill>
                  <a:srgbClr val="000000"/>
                </a:solidFill>
              </a:rPr>
              <a:t>	     </a:t>
            </a:r>
            <a:r>
              <a:rPr lang="en-US" altLang="en-US" sz="3200" b="1" dirty="0" smtClean="0">
                <a:solidFill>
                  <a:srgbClr val="000000"/>
                </a:solidFill>
              </a:rPr>
              <a:t>R</a:t>
            </a:r>
            <a:r>
              <a:rPr lang="en-US" altLang="en-US" sz="2800" dirty="0" smtClean="0">
                <a:solidFill>
                  <a:srgbClr val="000000"/>
                </a:solidFill>
              </a:rPr>
              <a:t>esponding </a:t>
            </a:r>
            <a:r>
              <a:rPr lang="en-US" altLang="en-US" sz="2800" dirty="0">
                <a:solidFill>
                  <a:srgbClr val="000000"/>
                </a:solidFill>
              </a:rPr>
              <a:t>to their needs,</a:t>
            </a:r>
            <a:r>
              <a:rPr lang="en-US" altLang="en-US" sz="3200" dirty="0">
                <a:solidFill>
                  <a:srgbClr val="000000"/>
                </a:solidFill>
              </a:rPr>
              <a:t>		</a:t>
            </a:r>
            <a:endParaRPr lang="en-US" altLang="en-US" sz="3200" dirty="0" smtClean="0">
              <a:solidFill>
                <a:srgbClr val="000000"/>
              </a:solidFill>
            </a:endParaRPr>
          </a:p>
          <a:p>
            <a:pPr marL="109728" indent="0">
              <a:lnSpc>
                <a:spcPct val="100000"/>
              </a:lnSpc>
              <a:buNone/>
            </a:pPr>
            <a:r>
              <a:rPr lang="en-US" altLang="en-US" sz="3200" b="1" dirty="0" smtClean="0">
                <a:solidFill>
                  <a:srgbClr val="000000"/>
                </a:solidFill>
              </a:rPr>
              <a:t>V</a:t>
            </a:r>
            <a:r>
              <a:rPr lang="en-US" altLang="en-US" sz="2800" dirty="0" smtClean="0">
                <a:solidFill>
                  <a:srgbClr val="000000"/>
                </a:solidFill>
              </a:rPr>
              <a:t>aluing </a:t>
            </a:r>
            <a:r>
              <a:rPr lang="en-US" altLang="en-US" sz="2800" dirty="0">
                <a:solidFill>
                  <a:srgbClr val="000000"/>
                </a:solidFill>
              </a:rPr>
              <a:t>their worth, and</a:t>
            </a:r>
            <a:r>
              <a:rPr lang="en-US" altLang="en-US" sz="3200" dirty="0">
                <a:solidFill>
                  <a:srgbClr val="000000"/>
                </a:solidFill>
              </a:rPr>
              <a:t>	</a:t>
            </a:r>
            <a:endParaRPr lang="en-US" altLang="en-US" sz="3200" dirty="0" smtClean="0">
              <a:solidFill>
                <a:srgbClr val="000000"/>
              </a:solidFill>
            </a:endParaRPr>
          </a:p>
          <a:p>
            <a:pPr marL="109728" indent="0">
              <a:lnSpc>
                <a:spcPct val="100000"/>
              </a:lnSpc>
              <a:buNone/>
            </a:pPr>
            <a:r>
              <a:rPr lang="en-US" altLang="en-US" sz="3200" b="1" dirty="0" smtClean="0">
                <a:solidFill>
                  <a:srgbClr val="000000"/>
                </a:solidFill>
              </a:rPr>
              <a:t>I</a:t>
            </a:r>
            <a:r>
              <a:rPr lang="en-US" altLang="en-US" sz="2800" dirty="0" smtClean="0">
                <a:solidFill>
                  <a:srgbClr val="000000"/>
                </a:solidFill>
              </a:rPr>
              <a:t>nstilling </a:t>
            </a:r>
            <a:r>
              <a:rPr lang="en-US" altLang="en-US" sz="2800" dirty="0">
                <a:solidFill>
                  <a:srgbClr val="000000"/>
                </a:solidFill>
              </a:rPr>
              <a:t>excellence through </a:t>
            </a:r>
            <a:endParaRPr lang="en-US" altLang="en-US" sz="2800" dirty="0" smtClean="0">
              <a:solidFill>
                <a:srgbClr val="000000"/>
              </a:solidFill>
            </a:endParaRPr>
          </a:p>
          <a:p>
            <a:pPr marL="109728" indent="0">
              <a:lnSpc>
                <a:spcPct val="100000"/>
              </a:lnSpc>
              <a:buNone/>
            </a:pPr>
            <a:r>
              <a:rPr lang="en-US" altLang="en-US" sz="3200" b="1" dirty="0" smtClean="0">
                <a:solidFill>
                  <a:srgbClr val="000000"/>
                </a:solidFill>
              </a:rPr>
              <a:t>C</a:t>
            </a:r>
            <a:r>
              <a:rPr lang="en-US" altLang="en-US" sz="2800" dirty="0" smtClean="0">
                <a:solidFill>
                  <a:srgbClr val="000000"/>
                </a:solidFill>
              </a:rPr>
              <a:t>ourtesy, confidence</a:t>
            </a:r>
            <a:r>
              <a:rPr lang="en-US" altLang="en-US" sz="2800" dirty="0">
                <a:solidFill>
                  <a:srgbClr val="000000"/>
                </a:solidFill>
              </a:rPr>
              <a:t>, and</a:t>
            </a:r>
            <a:r>
              <a:rPr lang="en-US" altLang="en-US" sz="3200" dirty="0">
                <a:solidFill>
                  <a:srgbClr val="000000"/>
                </a:solidFill>
              </a:rPr>
              <a:t>	</a:t>
            </a:r>
            <a:endParaRPr lang="en-US" altLang="en-US" sz="3200" dirty="0" smtClean="0">
              <a:solidFill>
                <a:srgbClr val="000000"/>
              </a:solidFill>
            </a:endParaRPr>
          </a:p>
          <a:p>
            <a:pPr marL="109728" indent="0">
              <a:lnSpc>
                <a:spcPct val="100000"/>
              </a:lnSpc>
              <a:buNone/>
            </a:pPr>
            <a:r>
              <a:rPr lang="en-US" altLang="en-US" sz="3200" b="1" dirty="0" smtClean="0">
                <a:solidFill>
                  <a:srgbClr val="000000"/>
                </a:solidFill>
              </a:rPr>
              <a:t>E</a:t>
            </a:r>
            <a:r>
              <a:rPr lang="en-US" altLang="en-US" sz="2800" dirty="0" smtClean="0">
                <a:solidFill>
                  <a:srgbClr val="000000"/>
                </a:solidFill>
              </a:rPr>
              <a:t>nthusiasm</a:t>
            </a:r>
            <a:r>
              <a:rPr lang="en-US" altLang="en-US" sz="2800" dirty="0">
                <a:solidFill>
                  <a:srgbClr val="000000"/>
                </a:solidFill>
              </a:rPr>
              <a:t>.</a:t>
            </a:r>
            <a:endParaRPr lang="en-US" sz="2800" dirty="0"/>
          </a:p>
        </p:txBody>
      </p:sp>
    </p:spTree>
    <p:extLst>
      <p:ext uri="{BB962C8B-B14F-4D97-AF65-F5344CB8AC3E}">
        <p14:creationId xmlns:p14="http://schemas.microsoft.com/office/powerpoint/2010/main" val="291275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a:xfrm>
            <a:off x="381000" y="1600200"/>
            <a:ext cx="8382000" cy="5486400"/>
          </a:xfrm>
        </p:spPr>
        <p:txBody>
          <a:bodyPr>
            <a:normAutofit/>
          </a:bodyPr>
          <a:lstStyle/>
          <a:p>
            <a:pPr marL="609600" indent="-609600">
              <a:lnSpc>
                <a:spcPct val="80000"/>
              </a:lnSpc>
              <a:defRPr/>
            </a:pPr>
            <a:r>
              <a:rPr lang="en-US" sz="2000" b="1" dirty="0">
                <a:solidFill>
                  <a:srgbClr val="000000"/>
                </a:solidFill>
              </a:rPr>
              <a:t>IDENTIFY THE PROBLEM.  </a:t>
            </a:r>
            <a:r>
              <a:rPr lang="en-US" sz="2000" dirty="0">
                <a:solidFill>
                  <a:srgbClr val="000000"/>
                </a:solidFill>
              </a:rPr>
              <a:t>Identify the problem based on the information the customer gives you.</a:t>
            </a:r>
          </a:p>
          <a:p>
            <a:pPr marL="609600" indent="-609600">
              <a:lnSpc>
                <a:spcPct val="80000"/>
              </a:lnSpc>
              <a:defRPr/>
            </a:pPr>
            <a:endParaRPr lang="en-US" sz="2000" dirty="0">
              <a:solidFill>
                <a:srgbClr val="000000"/>
              </a:solidFill>
            </a:endParaRPr>
          </a:p>
          <a:p>
            <a:pPr marL="609600" indent="-609600">
              <a:lnSpc>
                <a:spcPct val="80000"/>
              </a:lnSpc>
              <a:defRPr/>
            </a:pPr>
            <a:r>
              <a:rPr lang="en-US" sz="2000" b="1" dirty="0">
                <a:solidFill>
                  <a:srgbClr val="000000"/>
                </a:solidFill>
              </a:rPr>
              <a:t>DETERMINE A SOLUTION.</a:t>
            </a:r>
            <a:r>
              <a:rPr lang="en-US" sz="2000" dirty="0">
                <a:solidFill>
                  <a:srgbClr val="000000"/>
                </a:solidFill>
              </a:rPr>
              <a:t>  Depending on the specifics of the conversation and your knowledge of your organization, the solution may involve calling the customer again.</a:t>
            </a:r>
          </a:p>
          <a:p>
            <a:pPr marL="609600" indent="-609600">
              <a:lnSpc>
                <a:spcPct val="80000"/>
              </a:lnSpc>
              <a:buFontTx/>
              <a:buAutoNum type="arabicPeriod" startAt="5"/>
              <a:defRPr/>
            </a:pPr>
            <a:endParaRPr lang="en-US" sz="2000" dirty="0">
              <a:solidFill>
                <a:srgbClr val="000000"/>
              </a:solidFill>
            </a:endParaRPr>
          </a:p>
          <a:p>
            <a:pPr marL="609600" indent="-609600">
              <a:lnSpc>
                <a:spcPct val="80000"/>
              </a:lnSpc>
              <a:defRPr/>
            </a:pPr>
            <a:r>
              <a:rPr lang="en-US" sz="2000" b="1" dirty="0">
                <a:solidFill>
                  <a:srgbClr val="000000"/>
                </a:solidFill>
              </a:rPr>
              <a:t>GAIN APPROVAL FROM THE CUSTOMER.</a:t>
            </a:r>
            <a:r>
              <a:rPr lang="en-US" sz="2000" dirty="0">
                <a:solidFill>
                  <a:srgbClr val="000000"/>
                </a:solidFill>
              </a:rPr>
              <a:t> If the customer does not agree to the proposed solution, it will resolve nothing!</a:t>
            </a:r>
          </a:p>
          <a:p>
            <a:pPr marL="609600" indent="-609600">
              <a:lnSpc>
                <a:spcPct val="80000"/>
              </a:lnSpc>
              <a:buFontTx/>
              <a:buAutoNum type="arabicPeriod" startAt="5"/>
              <a:defRPr/>
            </a:pPr>
            <a:endParaRPr lang="en-US" sz="2000" dirty="0">
              <a:solidFill>
                <a:srgbClr val="000000"/>
              </a:solidFill>
            </a:endParaRPr>
          </a:p>
          <a:p>
            <a:pPr marL="609600" indent="-609600">
              <a:lnSpc>
                <a:spcPct val="80000"/>
              </a:lnSpc>
              <a:defRPr/>
            </a:pPr>
            <a:r>
              <a:rPr lang="en-US" sz="2000" b="1" dirty="0">
                <a:solidFill>
                  <a:srgbClr val="000000"/>
                </a:solidFill>
              </a:rPr>
              <a:t>MAKE AN AGREEMENT.</a:t>
            </a:r>
            <a:r>
              <a:rPr lang="en-US" sz="2000" dirty="0">
                <a:solidFill>
                  <a:srgbClr val="000000"/>
                </a:solidFill>
              </a:rPr>
              <a:t>  You and the customer should determine what is to be done, when it is to be done, and by whom. If it is not possible, suggest an alternative.</a:t>
            </a:r>
          </a:p>
          <a:p>
            <a:pPr marL="609600" indent="-609600">
              <a:lnSpc>
                <a:spcPct val="80000"/>
              </a:lnSpc>
              <a:buFontTx/>
              <a:buAutoNum type="arabicPeriod" startAt="5"/>
              <a:defRPr/>
            </a:pPr>
            <a:endParaRPr lang="en-US" sz="2000" dirty="0">
              <a:solidFill>
                <a:srgbClr val="000000"/>
              </a:solidFill>
            </a:endParaRPr>
          </a:p>
          <a:p>
            <a:pPr marL="609600" indent="-609600">
              <a:lnSpc>
                <a:spcPct val="80000"/>
              </a:lnSpc>
              <a:defRPr/>
            </a:pPr>
            <a:r>
              <a:rPr lang="en-US" sz="2000" b="1" dirty="0">
                <a:solidFill>
                  <a:srgbClr val="000000"/>
                </a:solidFill>
              </a:rPr>
              <a:t>FOLLOW UP.</a:t>
            </a:r>
            <a:r>
              <a:rPr lang="en-US" sz="2000" dirty="0">
                <a:solidFill>
                  <a:srgbClr val="000000"/>
                </a:solidFill>
              </a:rPr>
              <a:t>  Personally make sure that the customer has been satisfied; and provide feedback. </a:t>
            </a:r>
          </a:p>
          <a:p>
            <a:pPr marL="342900" indent="-342900">
              <a:spcBef>
                <a:spcPct val="0"/>
              </a:spcBef>
              <a:spcAft>
                <a:spcPts val="600"/>
              </a:spcAft>
            </a:pPr>
            <a:endParaRPr lang="en-US" sz="2400" dirty="0">
              <a:solidFill>
                <a:srgbClr val="CC3300"/>
              </a:solidFill>
            </a:endParaRPr>
          </a:p>
        </p:txBody>
      </p:sp>
      <p:sp>
        <p:nvSpPr>
          <p:cNvPr id="4" name="Slide Number Placeholder 3"/>
          <p:cNvSpPr>
            <a:spLocks noGrp="1"/>
          </p:cNvSpPr>
          <p:nvPr>
            <p:ph type="sldNum" sz="quarter" idx="12"/>
          </p:nvPr>
        </p:nvSpPr>
        <p:spPr/>
        <p:txBody>
          <a:bodyPr/>
          <a:lstStyle/>
          <a:p>
            <a:pPr>
              <a:defRPr/>
            </a:pPr>
            <a:fld id="{0D7D7E34-D3AE-46D9-8BC5-0BC666656BA2}" type="slidenum">
              <a:rPr lang="en-US" smtClean="0"/>
              <a:pPr>
                <a:defRPr/>
              </a:pPr>
              <a:t>28</a:t>
            </a:fld>
            <a:endParaRPr lang="en-US" dirty="0"/>
          </a:p>
        </p:txBody>
      </p:sp>
      <p:sp>
        <p:nvSpPr>
          <p:cNvPr id="30723" name="Rectangle 2"/>
          <p:cNvSpPr>
            <a:spLocks noGrp="1" noChangeArrowheads="1"/>
          </p:cNvSpPr>
          <p:nvPr>
            <p:ph type="title"/>
          </p:nvPr>
        </p:nvSpPr>
        <p:spPr>
          <a:xfrm>
            <a:off x="609600" y="277813"/>
            <a:ext cx="8077200" cy="1143000"/>
          </a:xfrm>
        </p:spPr>
        <p:txBody>
          <a:bodyPr>
            <a:normAutofit fontScale="90000"/>
          </a:bodyPr>
          <a:lstStyle/>
          <a:p>
            <a:pPr algn="ctr" eaLnBrk="1" hangingPunct="1"/>
            <a:r>
              <a:rPr lang="en-US" dirty="0" smtClean="0"/>
              <a:t/>
            </a:r>
            <a:br>
              <a:rPr lang="en-US" dirty="0" smtClean="0"/>
            </a:br>
            <a:r>
              <a:rPr lang="en-US" dirty="0" smtClean="0"/>
              <a:t/>
            </a:r>
            <a:br>
              <a:rPr lang="en-US" dirty="0" smtClean="0"/>
            </a:br>
            <a:r>
              <a:rPr lang="en-US" sz="4300" b="1" dirty="0" smtClean="0"/>
              <a:t>Conflict Resolution</a:t>
            </a:r>
            <a:r>
              <a:rPr lang="en-US" dirty="0" smtClean="0"/>
              <a:t/>
            </a:r>
            <a:br>
              <a:rPr lang="en-US" dirty="0" smtClean="0"/>
            </a:br>
            <a:r>
              <a:rPr lang="en-US" dirty="0" smtClean="0"/>
              <a:t/>
            </a:r>
            <a:br>
              <a:rPr lang="en-US" dirty="0" smtClean="0"/>
            </a:br>
            <a:r>
              <a:rPr lang="en-US" sz="3000" dirty="0" smtClean="0"/>
              <a:t>	</a:t>
            </a:r>
          </a:p>
        </p:txBody>
      </p:sp>
    </p:spTree>
    <p:extLst>
      <p:ext uri="{BB962C8B-B14F-4D97-AF65-F5344CB8AC3E}">
        <p14:creationId xmlns:p14="http://schemas.microsoft.com/office/powerpoint/2010/main" val="110788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838200" y="1600200"/>
            <a:ext cx="7924800" cy="4525963"/>
          </a:xfrm>
        </p:spPr>
        <p:txBody>
          <a:bodyPr>
            <a:normAutofit lnSpcReduction="10000"/>
          </a:bodyPr>
          <a:lstStyle/>
          <a:p>
            <a:pPr eaLnBrk="1" hangingPunct="1">
              <a:lnSpc>
                <a:spcPct val="80000"/>
              </a:lnSpc>
              <a:tabLst>
                <a:tab pos="404813" algn="l"/>
              </a:tabLst>
            </a:pPr>
            <a:r>
              <a:rPr lang="en-US" sz="2400" dirty="0" smtClean="0"/>
              <a:t>Data collection is </a:t>
            </a:r>
            <a:r>
              <a:rPr lang="en-US" sz="2400" u="sng" dirty="0" smtClean="0"/>
              <a:t>mandatory</a:t>
            </a:r>
            <a:endParaRPr lang="en-US" sz="2400" dirty="0" smtClean="0"/>
          </a:p>
          <a:p>
            <a:pPr eaLnBrk="1" hangingPunct="1">
              <a:lnSpc>
                <a:spcPct val="80000"/>
              </a:lnSpc>
              <a:buNone/>
              <a:tabLst>
                <a:tab pos="404813" algn="l"/>
              </a:tabLst>
            </a:pPr>
            <a:endParaRPr lang="en-US" sz="2400" dirty="0" smtClean="0"/>
          </a:p>
          <a:p>
            <a:pPr eaLnBrk="1" hangingPunct="1">
              <a:lnSpc>
                <a:spcPct val="80000"/>
              </a:lnSpc>
              <a:tabLst>
                <a:tab pos="404813" algn="l"/>
              </a:tabLst>
            </a:pPr>
            <a:r>
              <a:rPr lang="en-US" sz="2400" dirty="0" smtClean="0"/>
              <a:t>Recipients of federal financial assistance must maintain a system to collect racial and ethnic data in accordance with FNS policy</a:t>
            </a:r>
            <a:endParaRPr lang="en-US" dirty="0"/>
          </a:p>
          <a:p>
            <a:pPr eaLnBrk="1" hangingPunct="1">
              <a:lnSpc>
                <a:spcPct val="80000"/>
              </a:lnSpc>
              <a:tabLst>
                <a:tab pos="404813" algn="l"/>
              </a:tabLst>
            </a:pPr>
            <a:endParaRPr lang="en-US" sz="2400" dirty="0" smtClean="0"/>
          </a:p>
          <a:p>
            <a:pPr eaLnBrk="1" hangingPunct="1">
              <a:lnSpc>
                <a:spcPct val="80000"/>
              </a:lnSpc>
              <a:tabLst>
                <a:tab pos="404813" algn="l"/>
              </a:tabLst>
            </a:pPr>
            <a:r>
              <a:rPr lang="en-US" dirty="0" smtClean="0"/>
              <a:t>Data is used to:</a:t>
            </a:r>
          </a:p>
          <a:p>
            <a:pPr lvl="1">
              <a:lnSpc>
                <a:spcPct val="80000"/>
              </a:lnSpc>
              <a:tabLst>
                <a:tab pos="404813" algn="l"/>
              </a:tabLst>
            </a:pPr>
            <a:r>
              <a:rPr lang="en-US" sz="2000" dirty="0" smtClean="0"/>
              <a:t>Determine how effectively FNS programs are reaching potentially eligible people</a:t>
            </a:r>
          </a:p>
          <a:p>
            <a:pPr lvl="1">
              <a:lnSpc>
                <a:spcPct val="80000"/>
              </a:lnSpc>
              <a:tabLst>
                <a:tab pos="404813" algn="l"/>
              </a:tabLst>
            </a:pPr>
            <a:r>
              <a:rPr lang="en-US" dirty="0" smtClean="0"/>
              <a:t>Identify areas where additional outreach is needed</a:t>
            </a:r>
          </a:p>
          <a:p>
            <a:pPr lvl="1">
              <a:lnSpc>
                <a:spcPct val="80000"/>
              </a:lnSpc>
              <a:tabLst>
                <a:tab pos="404813" algn="l"/>
              </a:tabLst>
            </a:pPr>
            <a:r>
              <a:rPr lang="en-US" sz="2000" dirty="0" smtClean="0"/>
              <a:t>Assist in the selection of locations for compliance reviews</a:t>
            </a:r>
          </a:p>
          <a:p>
            <a:pPr lvl="1">
              <a:lnSpc>
                <a:spcPct val="80000"/>
              </a:lnSpc>
              <a:tabLst>
                <a:tab pos="404813" algn="l"/>
              </a:tabLst>
            </a:pPr>
            <a:r>
              <a:rPr lang="en-US" dirty="0" smtClean="0"/>
              <a:t>Complete reports as required</a:t>
            </a:r>
          </a:p>
          <a:p>
            <a:pPr marL="393192" lvl="1" indent="0">
              <a:lnSpc>
                <a:spcPct val="80000"/>
              </a:lnSpc>
              <a:buNone/>
              <a:tabLst>
                <a:tab pos="404813" algn="l"/>
              </a:tabLst>
            </a:pPr>
            <a:endParaRPr lang="en-US" dirty="0" smtClean="0"/>
          </a:p>
          <a:p>
            <a:pPr>
              <a:lnSpc>
                <a:spcPct val="80000"/>
              </a:lnSpc>
              <a:tabLst>
                <a:tab pos="404813" algn="l"/>
              </a:tabLst>
            </a:pPr>
            <a:r>
              <a:rPr lang="en-US" dirty="0" smtClean="0"/>
              <a:t>Data must be maintained for 3 years</a:t>
            </a:r>
          </a:p>
          <a:p>
            <a:pPr lvl="1">
              <a:lnSpc>
                <a:spcPct val="80000"/>
              </a:lnSpc>
              <a:tabLst>
                <a:tab pos="404813" algn="l"/>
              </a:tabLst>
            </a:pPr>
            <a:r>
              <a:rPr lang="en-US" dirty="0" smtClean="0"/>
              <a:t>Must be submitted to FNS as requested</a:t>
            </a:r>
            <a:endParaRPr lang="en-US" sz="2000" dirty="0" smtClean="0"/>
          </a:p>
          <a:p>
            <a:pPr eaLnBrk="1" hangingPunct="1">
              <a:lnSpc>
                <a:spcPct val="80000"/>
              </a:lnSpc>
              <a:tabLst>
                <a:tab pos="404813" algn="l"/>
              </a:tabLst>
            </a:pPr>
            <a:endParaRPr lang="en-US" sz="2000" dirty="0" smtClean="0"/>
          </a:p>
          <a:p>
            <a:pPr eaLnBrk="1" hangingPunct="1">
              <a:lnSpc>
                <a:spcPct val="80000"/>
              </a:lnSpc>
              <a:buNone/>
              <a:tabLst>
                <a:tab pos="404813" algn="l"/>
              </a:tabLst>
            </a:pPr>
            <a:endParaRPr lang="en-US" sz="2000" dirty="0" smtClean="0"/>
          </a:p>
        </p:txBody>
      </p:sp>
      <p:sp>
        <p:nvSpPr>
          <p:cNvPr id="31746" name="Slide Number Placeholder 5"/>
          <p:cNvSpPr>
            <a:spLocks noGrp="1"/>
          </p:cNvSpPr>
          <p:nvPr>
            <p:ph type="sldNum" sz="quarter" idx="12"/>
          </p:nvPr>
        </p:nvSpPr>
        <p:spPr>
          <a:noFill/>
        </p:spPr>
        <p:txBody>
          <a:bodyPr/>
          <a:lstStyle/>
          <a:p>
            <a:fld id="{72FC971F-8B02-44B9-804E-B7766DCF4484}" type="slidenum">
              <a:rPr lang="en-US" smtClean="0"/>
              <a:pPr/>
              <a:t>29</a:t>
            </a:fld>
            <a:endParaRPr lang="en-US" dirty="0" smtClean="0"/>
          </a:p>
        </p:txBody>
      </p:sp>
      <p:sp>
        <p:nvSpPr>
          <p:cNvPr id="31747" name="Rectangle 2"/>
          <p:cNvSpPr>
            <a:spLocks noGrp="1" noChangeArrowheads="1"/>
          </p:cNvSpPr>
          <p:nvPr>
            <p:ph type="title"/>
          </p:nvPr>
        </p:nvSpPr>
        <p:spPr/>
        <p:txBody>
          <a:bodyPr>
            <a:normAutofit fontScale="90000"/>
          </a:bodyPr>
          <a:lstStyle/>
          <a:p>
            <a:pPr algn="ctr" eaLnBrk="1" hangingPunct="1"/>
            <a:r>
              <a:rPr lang="en-US" dirty="0" smtClean="0"/>
              <a:t>Racial and Ethnic Data </a:t>
            </a:r>
            <a:br>
              <a:rPr lang="en-US" dirty="0" smtClean="0"/>
            </a:br>
            <a:r>
              <a:rPr lang="en-US" dirty="0" smtClean="0"/>
              <a:t>Collection and Reporting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Civil Rights coverage and legal authorities</a:t>
            </a:r>
          </a:p>
          <a:p>
            <a:r>
              <a:rPr lang="en-US" dirty="0" smtClean="0"/>
              <a:t>Areas of compliance</a:t>
            </a:r>
          </a:p>
          <a:p>
            <a:pPr lvl="1"/>
            <a:r>
              <a:rPr lang="en-US" dirty="0" smtClean="0"/>
              <a:t>Assurances</a:t>
            </a:r>
          </a:p>
          <a:p>
            <a:pPr lvl="1"/>
            <a:r>
              <a:rPr lang="en-US" dirty="0" smtClean="0"/>
              <a:t>Public notification</a:t>
            </a:r>
          </a:p>
          <a:p>
            <a:pPr lvl="1"/>
            <a:r>
              <a:rPr lang="en-US" dirty="0" smtClean="0"/>
              <a:t>Complaints of discrimination</a:t>
            </a:r>
          </a:p>
          <a:p>
            <a:pPr lvl="1"/>
            <a:r>
              <a:rPr lang="en-US" dirty="0" smtClean="0"/>
              <a:t>Civil Rights training</a:t>
            </a:r>
          </a:p>
          <a:p>
            <a:pPr lvl="1"/>
            <a:r>
              <a:rPr lang="en-US" dirty="0" smtClean="0"/>
              <a:t>Racial and ethnic data collection</a:t>
            </a:r>
          </a:p>
          <a:p>
            <a:pPr lvl="1"/>
            <a:r>
              <a:rPr lang="en-US" dirty="0" smtClean="0"/>
              <a:t>Limited English Proficiency (LEP)</a:t>
            </a:r>
          </a:p>
          <a:p>
            <a:pPr lvl="1"/>
            <a:r>
              <a:rPr lang="en-US" dirty="0" smtClean="0"/>
              <a:t>Disability compliance</a:t>
            </a:r>
          </a:p>
          <a:p>
            <a:pPr lvl="1"/>
            <a:r>
              <a:rPr lang="en-US" dirty="0" smtClean="0"/>
              <a:t>Compliance reviews and resolution of noncompliance</a:t>
            </a:r>
          </a:p>
          <a:p>
            <a:r>
              <a:rPr lang="en-US" dirty="0" smtClean="0"/>
              <a:t>Questions/open discussion</a:t>
            </a: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3</a:t>
            </a:fld>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538246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838200" y="1481328"/>
            <a:ext cx="7696200" cy="4525963"/>
          </a:xfrm>
        </p:spPr>
        <p:txBody>
          <a:bodyPr>
            <a:normAutofit/>
          </a:bodyPr>
          <a:lstStyle/>
          <a:p>
            <a:pPr>
              <a:lnSpc>
                <a:spcPct val="90000"/>
              </a:lnSpc>
            </a:pPr>
            <a:r>
              <a:rPr lang="en-US" sz="2400" dirty="0" smtClean="0"/>
              <a:t>Data must be collected using a two-part question</a:t>
            </a:r>
          </a:p>
          <a:p>
            <a:pPr>
              <a:lnSpc>
                <a:spcPct val="90000"/>
              </a:lnSpc>
              <a:buNone/>
            </a:pPr>
            <a:endParaRPr lang="en-US" sz="2400" dirty="0" smtClean="0"/>
          </a:p>
          <a:p>
            <a:pPr lvl="1">
              <a:lnSpc>
                <a:spcPct val="90000"/>
              </a:lnSpc>
            </a:pPr>
            <a:r>
              <a:rPr lang="en-US" sz="2400" b="1" dirty="0" smtClean="0"/>
              <a:t>1. Ethnicity</a:t>
            </a:r>
          </a:p>
          <a:p>
            <a:pPr lvl="2">
              <a:lnSpc>
                <a:spcPct val="90000"/>
              </a:lnSpc>
            </a:pPr>
            <a:r>
              <a:rPr lang="en-US" sz="2000" dirty="0" smtClean="0"/>
              <a:t>Hispanic or Latino</a:t>
            </a:r>
          </a:p>
          <a:p>
            <a:pPr lvl="2">
              <a:lnSpc>
                <a:spcPct val="90000"/>
              </a:lnSpc>
            </a:pPr>
            <a:r>
              <a:rPr lang="en-US" sz="2000" dirty="0" smtClean="0"/>
              <a:t>Not Hispanic or Latino</a:t>
            </a:r>
          </a:p>
          <a:p>
            <a:pPr lvl="2">
              <a:lnSpc>
                <a:spcPct val="90000"/>
              </a:lnSpc>
            </a:pPr>
            <a:endParaRPr lang="en-US" sz="2400" dirty="0" smtClean="0"/>
          </a:p>
          <a:p>
            <a:pPr lvl="1">
              <a:lnSpc>
                <a:spcPct val="90000"/>
              </a:lnSpc>
            </a:pPr>
            <a:r>
              <a:rPr lang="en-US" sz="2400" b="1" dirty="0" smtClean="0"/>
              <a:t>2. Race </a:t>
            </a:r>
            <a:r>
              <a:rPr lang="en-US" sz="2400" b="1" i="1" dirty="0" smtClean="0"/>
              <a:t>(may select more than one)</a:t>
            </a:r>
          </a:p>
          <a:p>
            <a:pPr lvl="2">
              <a:lnSpc>
                <a:spcPct val="90000"/>
              </a:lnSpc>
            </a:pPr>
            <a:r>
              <a:rPr lang="en-US" sz="2000" dirty="0" smtClean="0"/>
              <a:t>American Indian or Alaskan Native</a:t>
            </a:r>
          </a:p>
          <a:p>
            <a:pPr lvl="2">
              <a:lnSpc>
                <a:spcPct val="90000"/>
              </a:lnSpc>
            </a:pPr>
            <a:r>
              <a:rPr lang="en-US" sz="2000" dirty="0" smtClean="0"/>
              <a:t>Asian</a:t>
            </a:r>
          </a:p>
          <a:p>
            <a:pPr lvl="2">
              <a:lnSpc>
                <a:spcPct val="90000"/>
              </a:lnSpc>
            </a:pPr>
            <a:r>
              <a:rPr lang="en-US" sz="2000" dirty="0" smtClean="0"/>
              <a:t>Black or African American</a:t>
            </a:r>
          </a:p>
          <a:p>
            <a:pPr lvl="2">
              <a:lnSpc>
                <a:spcPct val="90000"/>
              </a:lnSpc>
            </a:pPr>
            <a:r>
              <a:rPr lang="en-US" sz="2000" dirty="0" smtClean="0"/>
              <a:t>Native Hawaiian or Other Pacific Islander</a:t>
            </a:r>
          </a:p>
          <a:p>
            <a:pPr lvl="2">
              <a:lnSpc>
                <a:spcPct val="90000"/>
              </a:lnSpc>
            </a:pPr>
            <a:r>
              <a:rPr lang="en-US" sz="2000" dirty="0" smtClean="0"/>
              <a:t>White</a:t>
            </a:r>
          </a:p>
          <a:p>
            <a:pPr eaLnBrk="1" hangingPunct="1">
              <a:lnSpc>
                <a:spcPct val="90000"/>
              </a:lnSpc>
              <a:buFont typeface="Wingdings" charset="2"/>
              <a:buNone/>
            </a:pPr>
            <a:endParaRPr lang="en-US" dirty="0" smtClean="0"/>
          </a:p>
          <a:p>
            <a:pPr eaLnBrk="1" hangingPunct="1">
              <a:lnSpc>
                <a:spcPct val="90000"/>
              </a:lnSpc>
            </a:pPr>
            <a:endParaRPr lang="en-US" i="1" dirty="0" smtClean="0"/>
          </a:p>
          <a:p>
            <a:pPr eaLnBrk="1" hangingPunct="1">
              <a:lnSpc>
                <a:spcPct val="90000"/>
              </a:lnSpc>
            </a:pPr>
            <a:endParaRPr lang="en-US" i="1" dirty="0" smtClean="0"/>
          </a:p>
        </p:txBody>
      </p:sp>
      <p:sp>
        <p:nvSpPr>
          <p:cNvPr id="32770" name="Slide Number Placeholder 5"/>
          <p:cNvSpPr>
            <a:spLocks noGrp="1"/>
          </p:cNvSpPr>
          <p:nvPr>
            <p:ph type="sldNum" sz="quarter" idx="12"/>
          </p:nvPr>
        </p:nvSpPr>
        <p:spPr>
          <a:noFill/>
        </p:spPr>
        <p:txBody>
          <a:bodyPr/>
          <a:lstStyle/>
          <a:p>
            <a:fld id="{BD463D9E-C3AB-4253-8235-9412ED1D8AEC}" type="slidenum">
              <a:rPr lang="en-US" smtClean="0"/>
              <a:pPr/>
              <a:t>30</a:t>
            </a:fld>
            <a:endParaRPr lang="en-US" dirty="0" smtClean="0"/>
          </a:p>
        </p:txBody>
      </p:sp>
      <p:sp>
        <p:nvSpPr>
          <p:cNvPr id="32771" name="Rectangle 2"/>
          <p:cNvSpPr>
            <a:spLocks noGrp="1" noChangeArrowheads="1"/>
          </p:cNvSpPr>
          <p:nvPr>
            <p:ph type="title"/>
          </p:nvPr>
        </p:nvSpPr>
        <p:spPr/>
        <p:txBody>
          <a:bodyPr>
            <a:noAutofit/>
          </a:bodyPr>
          <a:lstStyle/>
          <a:p>
            <a:pPr algn="ctr" eaLnBrk="1" hangingPunct="1"/>
            <a:r>
              <a:rPr lang="en-US" dirty="0" smtClean="0"/>
              <a:t>Racial and Ethnic Data </a:t>
            </a:r>
            <a:br>
              <a:rPr lang="en-US" dirty="0" smtClean="0"/>
            </a:br>
            <a:r>
              <a:rPr lang="en-US" dirty="0" smtClean="0"/>
              <a:t>Collection and Reporting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5800" y="1600200"/>
            <a:ext cx="7924800" cy="4876800"/>
          </a:xfrm>
        </p:spPr>
        <p:txBody>
          <a:bodyPr>
            <a:normAutofit/>
          </a:bodyPr>
          <a:lstStyle/>
          <a:p>
            <a:pPr>
              <a:lnSpc>
                <a:spcPct val="90000"/>
              </a:lnSpc>
            </a:pPr>
            <a:r>
              <a:rPr lang="en-US" sz="2400" dirty="0" smtClean="0"/>
              <a:t>How to collect racial and ethnic data if:</a:t>
            </a:r>
          </a:p>
          <a:p>
            <a:pPr>
              <a:lnSpc>
                <a:spcPct val="90000"/>
              </a:lnSpc>
            </a:pPr>
            <a:endParaRPr lang="en-US" dirty="0" smtClean="0"/>
          </a:p>
          <a:p>
            <a:pPr lvl="1">
              <a:lnSpc>
                <a:spcPct val="90000"/>
              </a:lnSpc>
            </a:pPr>
            <a:r>
              <a:rPr lang="en-US" sz="2400" dirty="0" smtClean="0"/>
              <a:t>An applicant chooses not to voluntarily provide the information (in person)?</a:t>
            </a:r>
          </a:p>
          <a:p>
            <a:pPr lvl="1">
              <a:lnSpc>
                <a:spcPct val="90000"/>
              </a:lnSpc>
            </a:pPr>
            <a:endParaRPr lang="en-US" sz="2400" dirty="0" smtClean="0"/>
          </a:p>
          <a:p>
            <a:pPr lvl="1">
              <a:lnSpc>
                <a:spcPct val="90000"/>
              </a:lnSpc>
            </a:pPr>
            <a:r>
              <a:rPr lang="en-US" sz="2400" dirty="0" smtClean="0"/>
              <a:t>The application process uses an online application (and the applicant does not voluntarily provide the information)? </a:t>
            </a:r>
          </a:p>
          <a:p>
            <a:pPr lvl="1">
              <a:lnSpc>
                <a:spcPct val="90000"/>
              </a:lnSpc>
            </a:pPr>
            <a:endParaRPr lang="en-US" sz="2400" dirty="0"/>
          </a:p>
          <a:p>
            <a:pPr>
              <a:lnSpc>
                <a:spcPct val="90000"/>
              </a:lnSpc>
            </a:pPr>
            <a:r>
              <a:rPr lang="en-US" sz="2800" dirty="0" smtClean="0"/>
              <a:t>Children are not to be surveyed.</a:t>
            </a:r>
          </a:p>
          <a:p>
            <a:pPr lvl="1">
              <a:lnSpc>
                <a:spcPct val="90000"/>
              </a:lnSpc>
            </a:pPr>
            <a:r>
              <a:rPr lang="en-US" dirty="0" smtClean="0"/>
              <a:t>Questions must be posed to parents/legal guardians.</a:t>
            </a:r>
          </a:p>
          <a:p>
            <a:pPr lvl="1">
              <a:lnSpc>
                <a:spcPct val="90000"/>
              </a:lnSpc>
            </a:pPr>
            <a:endParaRPr lang="en-US" sz="2400" dirty="0" smtClean="0"/>
          </a:p>
        </p:txBody>
      </p:sp>
      <p:sp>
        <p:nvSpPr>
          <p:cNvPr id="34820" name="Slide Number Placeholder 8"/>
          <p:cNvSpPr>
            <a:spLocks noGrp="1"/>
          </p:cNvSpPr>
          <p:nvPr>
            <p:ph type="sldNum" sz="quarter" idx="12"/>
          </p:nvPr>
        </p:nvSpPr>
        <p:spPr>
          <a:noFill/>
        </p:spPr>
        <p:txBody>
          <a:bodyPr/>
          <a:lstStyle/>
          <a:p>
            <a:fld id="{CE613E78-93D5-4A26-9F20-10CD45D4E351}" type="slidenum">
              <a:rPr lang="en-US" smtClean="0"/>
              <a:pPr/>
              <a:t>31</a:t>
            </a:fld>
            <a:endParaRPr lang="en-US" dirty="0" smtClean="0"/>
          </a:p>
        </p:txBody>
      </p:sp>
      <p:sp>
        <p:nvSpPr>
          <p:cNvPr id="34818" name="Rectangle 2"/>
          <p:cNvSpPr>
            <a:spLocks noGrp="1" noChangeArrowheads="1"/>
          </p:cNvSpPr>
          <p:nvPr>
            <p:ph type="title"/>
          </p:nvPr>
        </p:nvSpPr>
        <p:spPr>
          <a:xfrm>
            <a:off x="685800" y="457200"/>
            <a:ext cx="7924800" cy="762000"/>
          </a:xfrm>
        </p:spPr>
        <p:txBody>
          <a:bodyPr>
            <a:noAutofit/>
          </a:bodyPr>
          <a:lstStyle/>
          <a:p>
            <a:r>
              <a:rPr lang="en-US" dirty="0" smtClean="0"/>
              <a:t>Racial and Ethnic Data </a:t>
            </a:r>
            <a:br>
              <a:rPr lang="en-US" dirty="0" smtClean="0"/>
            </a:br>
            <a:r>
              <a:rPr lang="en-US" dirty="0" smtClean="0"/>
              <a:t>Collection and Reporting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5800" y="1600200"/>
            <a:ext cx="7924800" cy="4876800"/>
          </a:xfrm>
        </p:spPr>
        <p:txBody>
          <a:bodyPr>
            <a:normAutofit/>
          </a:bodyPr>
          <a:lstStyle/>
          <a:p>
            <a:pPr marL="182880" lvl="2" indent="0">
              <a:lnSpc>
                <a:spcPct val="120000"/>
              </a:lnSpc>
              <a:buSzPct val="125000"/>
              <a:buNone/>
            </a:pPr>
            <a:endParaRPr lang="en-US" sz="1000" dirty="0"/>
          </a:p>
          <a:p>
            <a:pPr marL="457200" lvl="2" indent="-274320">
              <a:lnSpc>
                <a:spcPct val="120000"/>
              </a:lnSpc>
              <a:buSzPct val="125000"/>
            </a:pPr>
            <a:r>
              <a:rPr lang="en-US" sz="2400" dirty="0"/>
              <a:t>If disparities or incidents of underrepresentation exist, it will be necessary to investigate the </a:t>
            </a:r>
            <a:r>
              <a:rPr lang="en-US" sz="2400" dirty="0" smtClean="0"/>
              <a:t>causes.</a:t>
            </a:r>
            <a:endParaRPr lang="en-US" sz="2400" dirty="0"/>
          </a:p>
          <a:p>
            <a:pPr marL="457200" lvl="2" indent="-274320">
              <a:lnSpc>
                <a:spcPct val="120000"/>
              </a:lnSpc>
              <a:buSzPct val="125000"/>
            </a:pPr>
            <a:endParaRPr lang="en-US" sz="1000" dirty="0"/>
          </a:p>
          <a:p>
            <a:pPr marL="457200" lvl="2" indent="-274320">
              <a:lnSpc>
                <a:spcPct val="120000"/>
              </a:lnSpc>
              <a:buSzPct val="125000"/>
            </a:pPr>
            <a:r>
              <a:rPr lang="en-US" sz="2400" dirty="0"/>
              <a:t>If necessary, take action to ensure equal opportunity to </a:t>
            </a:r>
            <a:r>
              <a:rPr lang="en-US" sz="2400" dirty="0" smtClean="0"/>
              <a:t>participate </a:t>
            </a:r>
            <a:r>
              <a:rPr lang="en-US" sz="2400" dirty="0"/>
              <a:t>in the program(s</a:t>
            </a:r>
            <a:r>
              <a:rPr lang="en-US" sz="2400" dirty="0" smtClean="0"/>
              <a:t>).</a:t>
            </a:r>
            <a:endParaRPr lang="en-US" sz="2400" dirty="0"/>
          </a:p>
          <a:p>
            <a:pPr lvl="1">
              <a:lnSpc>
                <a:spcPct val="90000"/>
              </a:lnSpc>
            </a:pPr>
            <a:endParaRPr lang="en-US" sz="2400" dirty="0" smtClean="0"/>
          </a:p>
        </p:txBody>
      </p:sp>
      <p:sp>
        <p:nvSpPr>
          <p:cNvPr id="34820" name="Slide Number Placeholder 8"/>
          <p:cNvSpPr>
            <a:spLocks noGrp="1"/>
          </p:cNvSpPr>
          <p:nvPr>
            <p:ph type="sldNum" sz="quarter" idx="12"/>
          </p:nvPr>
        </p:nvSpPr>
        <p:spPr>
          <a:noFill/>
        </p:spPr>
        <p:txBody>
          <a:bodyPr/>
          <a:lstStyle/>
          <a:p>
            <a:fld id="{CE613E78-93D5-4A26-9F20-10CD45D4E351}" type="slidenum">
              <a:rPr lang="en-US" smtClean="0"/>
              <a:pPr/>
              <a:t>32</a:t>
            </a:fld>
            <a:endParaRPr lang="en-US" dirty="0" smtClean="0"/>
          </a:p>
        </p:txBody>
      </p:sp>
      <p:sp>
        <p:nvSpPr>
          <p:cNvPr id="34818" name="Rectangle 2"/>
          <p:cNvSpPr>
            <a:spLocks noGrp="1" noChangeArrowheads="1"/>
          </p:cNvSpPr>
          <p:nvPr>
            <p:ph type="title"/>
          </p:nvPr>
        </p:nvSpPr>
        <p:spPr>
          <a:xfrm>
            <a:off x="685800" y="457200"/>
            <a:ext cx="7924800" cy="762000"/>
          </a:xfrm>
        </p:spPr>
        <p:txBody>
          <a:bodyPr>
            <a:noAutofit/>
          </a:bodyPr>
          <a:lstStyle/>
          <a:p>
            <a:r>
              <a:rPr lang="en-US" dirty="0" smtClean="0"/>
              <a:t>Racial and Ethnic Data </a:t>
            </a:r>
            <a:br>
              <a:rPr lang="en-US" dirty="0" smtClean="0"/>
            </a:br>
            <a:r>
              <a:rPr lang="en-US" dirty="0" smtClean="0"/>
              <a:t>Collection and Reporting </a:t>
            </a:r>
          </a:p>
        </p:txBody>
      </p:sp>
    </p:spTree>
    <p:extLst>
      <p:ext uri="{BB962C8B-B14F-4D97-AF65-F5344CB8AC3E}">
        <p14:creationId xmlns:p14="http://schemas.microsoft.com/office/powerpoint/2010/main" val="12182833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743A33AE-8AAD-4CAF-9CC4-873C677BF656}" type="slidenum">
              <a:rPr lang="en-US" smtClean="0"/>
              <a:pPr/>
              <a:t>33</a:t>
            </a:fld>
            <a:endParaRPr lang="en-US" dirty="0" smtClean="0"/>
          </a:p>
        </p:txBody>
      </p:sp>
      <p:sp>
        <p:nvSpPr>
          <p:cNvPr id="9219" name="Rectangle 2"/>
          <p:cNvSpPr>
            <a:spLocks noGrp="1" noChangeArrowheads="1"/>
          </p:cNvSpPr>
          <p:nvPr>
            <p:ph type="title"/>
          </p:nvPr>
        </p:nvSpPr>
        <p:spPr/>
        <p:txBody>
          <a:bodyPr>
            <a:normAutofit fontScale="90000"/>
          </a:bodyPr>
          <a:lstStyle/>
          <a:p>
            <a:pPr algn="ctr" eaLnBrk="1" hangingPunct="1"/>
            <a:r>
              <a:rPr lang="en-US" dirty="0" smtClean="0"/>
              <a:t>Limited English Proficiency (LEP) </a:t>
            </a:r>
            <a:br>
              <a:rPr lang="en-US" dirty="0" smtClean="0"/>
            </a:br>
            <a:r>
              <a:rPr lang="en-US" dirty="0" smtClean="0"/>
              <a:t>and Program Access</a:t>
            </a:r>
          </a:p>
        </p:txBody>
      </p:sp>
      <p:sp>
        <p:nvSpPr>
          <p:cNvPr id="9220" name="Rectangle 3"/>
          <p:cNvSpPr>
            <a:spLocks noGrp="1" noChangeArrowheads="1"/>
          </p:cNvSpPr>
          <p:nvPr>
            <p:ph type="body" idx="1"/>
          </p:nvPr>
        </p:nvSpPr>
        <p:spPr>
          <a:xfrm>
            <a:off x="685800" y="1524000"/>
            <a:ext cx="7696200" cy="4525963"/>
          </a:xfrm>
        </p:spPr>
        <p:txBody>
          <a:bodyPr>
            <a:normAutofit lnSpcReduction="10000"/>
          </a:bodyPr>
          <a:lstStyle/>
          <a:p>
            <a:pPr eaLnBrk="1" hangingPunct="1">
              <a:lnSpc>
                <a:spcPct val="80000"/>
              </a:lnSpc>
              <a:buFont typeface="Wingdings" charset="2"/>
              <a:buNone/>
            </a:pPr>
            <a:endParaRPr lang="en-US" sz="2400" dirty="0" smtClean="0"/>
          </a:p>
          <a:p>
            <a:pPr eaLnBrk="1" hangingPunct="1">
              <a:lnSpc>
                <a:spcPct val="80000"/>
              </a:lnSpc>
              <a:buSzPct val="125000"/>
            </a:pPr>
            <a:r>
              <a:rPr lang="en-US" sz="2400" dirty="0" smtClean="0"/>
              <a:t>Who are persons with LEP?</a:t>
            </a:r>
          </a:p>
          <a:p>
            <a:pPr lvl="1">
              <a:lnSpc>
                <a:spcPct val="80000"/>
              </a:lnSpc>
              <a:buSzPct val="125000"/>
            </a:pPr>
            <a:r>
              <a:rPr lang="en-US" sz="2000" dirty="0" smtClean="0"/>
              <a:t>Individuals who do not speak English as their primary language and who have a limited ability to read, speak, write, or understand English because of their national origin</a:t>
            </a:r>
          </a:p>
          <a:p>
            <a:pPr eaLnBrk="1" hangingPunct="1">
              <a:lnSpc>
                <a:spcPct val="80000"/>
              </a:lnSpc>
              <a:buSzPct val="125000"/>
            </a:pPr>
            <a:endParaRPr lang="en-US" sz="2400" dirty="0" smtClean="0"/>
          </a:p>
          <a:p>
            <a:pPr eaLnBrk="1" hangingPunct="1">
              <a:lnSpc>
                <a:spcPct val="80000"/>
              </a:lnSpc>
              <a:buSzPct val="125000"/>
            </a:pPr>
            <a:r>
              <a:rPr lang="en-US" sz="2400" dirty="0" smtClean="0"/>
              <a:t>Recipients of Federal financial assistance have a responsibility to take reasonable steps to ensure meaningful access to their programs and activities by persons with LEP.</a:t>
            </a:r>
          </a:p>
          <a:p>
            <a:pPr eaLnBrk="1" hangingPunct="1">
              <a:lnSpc>
                <a:spcPct val="80000"/>
              </a:lnSpc>
              <a:buSzPct val="125000"/>
            </a:pPr>
            <a:endParaRPr lang="en-US" dirty="0"/>
          </a:p>
          <a:p>
            <a:pPr eaLnBrk="1" hangingPunct="1">
              <a:lnSpc>
                <a:spcPct val="80000"/>
              </a:lnSpc>
              <a:buSzPct val="125000"/>
            </a:pPr>
            <a:r>
              <a:rPr lang="en-US" sz="2400" dirty="0" smtClean="0"/>
              <a:t>Failure to provide “meaningful” access to persons with LEP could be discrimination on the basis of national origin.</a:t>
            </a:r>
          </a:p>
        </p:txBody>
      </p:sp>
    </p:spTree>
    <p:extLst>
      <p:ext uri="{BB962C8B-B14F-4D97-AF65-F5344CB8AC3E}">
        <p14:creationId xmlns:p14="http://schemas.microsoft.com/office/powerpoint/2010/main" val="1613973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E6308CE9-9AA1-4242-81B2-FB2086FABFCA}" type="slidenum">
              <a:rPr lang="en-US" smtClean="0"/>
              <a:pPr/>
              <a:t>34</a:t>
            </a:fld>
            <a:endParaRPr lang="en-US" dirty="0" smtClean="0"/>
          </a:p>
        </p:txBody>
      </p:sp>
      <p:sp>
        <p:nvSpPr>
          <p:cNvPr id="10243" name="Rectangle 2"/>
          <p:cNvSpPr>
            <a:spLocks noGrp="1" noChangeArrowheads="1"/>
          </p:cNvSpPr>
          <p:nvPr>
            <p:ph type="title"/>
          </p:nvPr>
        </p:nvSpPr>
        <p:spPr/>
        <p:txBody>
          <a:bodyPr>
            <a:normAutofit fontScale="90000"/>
          </a:bodyPr>
          <a:lstStyle/>
          <a:p>
            <a:r>
              <a:rPr lang="en-US" dirty="0" smtClean="0">
                <a:latin typeface="Tahoma" charset="0"/>
              </a:rPr>
              <a:t> </a:t>
            </a:r>
            <a:r>
              <a:rPr lang="en-US" dirty="0"/>
              <a:t>Limited English Proficiency (LEP) </a:t>
            </a:r>
            <a:br>
              <a:rPr lang="en-US" dirty="0"/>
            </a:br>
            <a:r>
              <a:rPr lang="en-US" dirty="0"/>
              <a:t>and Program Access</a:t>
            </a:r>
            <a:endParaRPr lang="en-US" sz="4000" dirty="0" smtClean="0"/>
          </a:p>
        </p:txBody>
      </p:sp>
      <p:sp>
        <p:nvSpPr>
          <p:cNvPr id="10244" name="Rectangle 3"/>
          <p:cNvSpPr>
            <a:spLocks noGrp="1" noChangeArrowheads="1"/>
          </p:cNvSpPr>
          <p:nvPr>
            <p:ph type="body" idx="1"/>
          </p:nvPr>
        </p:nvSpPr>
        <p:spPr>
          <a:xfrm>
            <a:off x="914400" y="1600200"/>
            <a:ext cx="7772400" cy="4953000"/>
          </a:xfrm>
        </p:spPr>
        <p:txBody>
          <a:bodyPr>
            <a:noAutofit/>
          </a:bodyPr>
          <a:lstStyle/>
          <a:p>
            <a:pPr>
              <a:lnSpc>
                <a:spcPct val="100000"/>
              </a:lnSpc>
              <a:spcBef>
                <a:spcPts val="0"/>
              </a:spcBef>
            </a:pPr>
            <a:r>
              <a:rPr lang="en-US" dirty="0" smtClean="0"/>
              <a:t>Factors </a:t>
            </a:r>
            <a:r>
              <a:rPr lang="en-US" dirty="0"/>
              <a:t>included in assuring “meaningful” </a:t>
            </a:r>
            <a:r>
              <a:rPr lang="en-US" dirty="0" smtClean="0"/>
              <a:t>access</a:t>
            </a:r>
          </a:p>
          <a:p>
            <a:pPr marL="109728" indent="0">
              <a:lnSpc>
                <a:spcPct val="100000"/>
              </a:lnSpc>
              <a:spcBef>
                <a:spcPts val="0"/>
              </a:spcBef>
              <a:buNone/>
            </a:pPr>
            <a:endParaRPr lang="en-US" dirty="0"/>
          </a:p>
          <a:p>
            <a:pPr lvl="1">
              <a:lnSpc>
                <a:spcPct val="100000"/>
              </a:lnSpc>
              <a:spcBef>
                <a:spcPts val="0"/>
              </a:spcBef>
            </a:pPr>
            <a:r>
              <a:rPr lang="en-US" dirty="0"/>
              <a:t>The number or proportion of LEP people eligible to be served or likely to be encountered by the </a:t>
            </a:r>
            <a:r>
              <a:rPr lang="en-US" dirty="0" smtClean="0"/>
              <a:t>program</a:t>
            </a:r>
          </a:p>
          <a:p>
            <a:pPr lvl="1">
              <a:lnSpc>
                <a:spcPct val="100000"/>
              </a:lnSpc>
              <a:spcBef>
                <a:spcPts val="0"/>
              </a:spcBef>
            </a:pPr>
            <a:endParaRPr lang="en-US" dirty="0"/>
          </a:p>
          <a:p>
            <a:pPr lvl="1">
              <a:lnSpc>
                <a:spcPct val="100000"/>
              </a:lnSpc>
              <a:spcBef>
                <a:spcPts val="0"/>
              </a:spcBef>
            </a:pPr>
            <a:r>
              <a:rPr lang="en-US" dirty="0"/>
              <a:t>The frequency with which LEP individuals come in </a:t>
            </a:r>
            <a:r>
              <a:rPr lang="en-US" dirty="0" smtClean="0"/>
              <a:t>contact </a:t>
            </a:r>
            <a:r>
              <a:rPr lang="en-US" dirty="0"/>
              <a:t>with the </a:t>
            </a:r>
            <a:r>
              <a:rPr lang="en-US" dirty="0" smtClean="0"/>
              <a:t>program</a:t>
            </a:r>
          </a:p>
          <a:p>
            <a:pPr lvl="1">
              <a:lnSpc>
                <a:spcPct val="100000"/>
              </a:lnSpc>
              <a:spcBef>
                <a:spcPts val="0"/>
              </a:spcBef>
            </a:pPr>
            <a:endParaRPr lang="en-US" dirty="0"/>
          </a:p>
          <a:p>
            <a:pPr lvl="1">
              <a:lnSpc>
                <a:spcPct val="100000"/>
              </a:lnSpc>
              <a:spcBef>
                <a:spcPts val="0"/>
              </a:spcBef>
            </a:pPr>
            <a:r>
              <a:rPr lang="en-US" dirty="0"/>
              <a:t>The nature and importance of the program, activity, or service provided by the program to people’s </a:t>
            </a:r>
            <a:r>
              <a:rPr lang="en-US" dirty="0" smtClean="0"/>
              <a:t>lives</a:t>
            </a:r>
          </a:p>
          <a:p>
            <a:pPr marL="393192" lvl="1" indent="0">
              <a:lnSpc>
                <a:spcPct val="100000"/>
              </a:lnSpc>
              <a:spcBef>
                <a:spcPts val="0"/>
              </a:spcBef>
              <a:buNone/>
            </a:pPr>
            <a:endParaRPr lang="en-US" dirty="0"/>
          </a:p>
          <a:p>
            <a:pPr lvl="1">
              <a:lnSpc>
                <a:spcPct val="100000"/>
              </a:lnSpc>
              <a:spcBef>
                <a:spcPts val="0"/>
              </a:spcBef>
            </a:pPr>
            <a:r>
              <a:rPr lang="en-US" dirty="0"/>
              <a:t>The resources available to the recipient and costs</a:t>
            </a:r>
          </a:p>
        </p:txBody>
      </p:sp>
    </p:spTree>
    <p:extLst>
      <p:ext uri="{BB962C8B-B14F-4D97-AF65-F5344CB8AC3E}">
        <p14:creationId xmlns:p14="http://schemas.microsoft.com/office/powerpoint/2010/main" val="115154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E6308CE9-9AA1-4242-81B2-FB2086FABFCA}" type="slidenum">
              <a:rPr lang="en-US" smtClean="0"/>
              <a:pPr/>
              <a:t>35</a:t>
            </a:fld>
            <a:endParaRPr lang="en-US" dirty="0" smtClean="0"/>
          </a:p>
        </p:txBody>
      </p:sp>
      <p:sp>
        <p:nvSpPr>
          <p:cNvPr id="10243" name="Rectangle 2"/>
          <p:cNvSpPr>
            <a:spLocks noGrp="1" noChangeArrowheads="1"/>
          </p:cNvSpPr>
          <p:nvPr>
            <p:ph type="title"/>
          </p:nvPr>
        </p:nvSpPr>
        <p:spPr/>
        <p:txBody>
          <a:bodyPr>
            <a:normAutofit fontScale="90000"/>
          </a:bodyPr>
          <a:lstStyle/>
          <a:p>
            <a:r>
              <a:rPr lang="en-US" dirty="0" smtClean="0">
                <a:latin typeface="Tahoma" charset="0"/>
              </a:rPr>
              <a:t> </a:t>
            </a:r>
            <a:r>
              <a:rPr lang="en-US" dirty="0"/>
              <a:t>Limited English Proficiency (LEP) </a:t>
            </a:r>
            <a:br>
              <a:rPr lang="en-US" dirty="0"/>
            </a:br>
            <a:r>
              <a:rPr lang="en-US" dirty="0"/>
              <a:t>and Program Access</a:t>
            </a:r>
            <a:endParaRPr lang="en-US" sz="4000" dirty="0" smtClean="0"/>
          </a:p>
        </p:txBody>
      </p:sp>
      <p:sp>
        <p:nvSpPr>
          <p:cNvPr id="10244" name="Rectangle 3"/>
          <p:cNvSpPr>
            <a:spLocks noGrp="1" noChangeArrowheads="1"/>
          </p:cNvSpPr>
          <p:nvPr>
            <p:ph type="body" idx="1"/>
          </p:nvPr>
        </p:nvSpPr>
        <p:spPr>
          <a:xfrm>
            <a:off x="914400" y="1600200"/>
            <a:ext cx="7772400" cy="4953000"/>
          </a:xfrm>
        </p:spPr>
        <p:txBody>
          <a:bodyPr>
            <a:noAutofit/>
          </a:bodyPr>
          <a:lstStyle/>
          <a:p>
            <a:pPr marL="457200" indent="-274320">
              <a:lnSpc>
                <a:spcPct val="100000"/>
              </a:lnSpc>
              <a:spcBef>
                <a:spcPts val="0"/>
              </a:spcBef>
              <a:spcAft>
                <a:spcPts val="600"/>
              </a:spcAft>
            </a:pPr>
            <a:r>
              <a:rPr lang="en-US" dirty="0" smtClean="0"/>
              <a:t>State agencies must </a:t>
            </a:r>
            <a:r>
              <a:rPr lang="en-US" dirty="0"/>
              <a:t>conduct assessments to determine language profile for their State, taking into account regional differences and updating as appropriate. </a:t>
            </a:r>
          </a:p>
          <a:p>
            <a:pPr marL="457200" indent="-274320">
              <a:lnSpc>
                <a:spcPct val="100000"/>
              </a:lnSpc>
              <a:spcBef>
                <a:spcPts val="0"/>
              </a:spcBef>
              <a:spcAft>
                <a:spcPts val="600"/>
              </a:spcAft>
              <a:buNone/>
            </a:pPr>
            <a:endParaRPr lang="en-US" sz="1200" dirty="0"/>
          </a:p>
          <a:p>
            <a:pPr marL="457200" indent="-274320">
              <a:lnSpc>
                <a:spcPct val="100000"/>
              </a:lnSpc>
              <a:spcBef>
                <a:spcPts val="0"/>
              </a:spcBef>
              <a:spcAft>
                <a:spcPts val="600"/>
              </a:spcAft>
            </a:pPr>
            <a:r>
              <a:rPr lang="en-US" dirty="0"/>
              <a:t>Translation of </a:t>
            </a:r>
            <a:r>
              <a:rPr lang="en-US" dirty="0" smtClean="0"/>
              <a:t>vital documents </a:t>
            </a:r>
            <a:r>
              <a:rPr lang="en-US" dirty="0"/>
              <a:t>is required.</a:t>
            </a:r>
          </a:p>
          <a:p>
            <a:pPr marL="457200" indent="-274320">
              <a:lnSpc>
                <a:spcPct val="100000"/>
              </a:lnSpc>
              <a:spcBef>
                <a:spcPts val="0"/>
              </a:spcBef>
              <a:spcAft>
                <a:spcPts val="600"/>
              </a:spcAft>
            </a:pPr>
            <a:endParaRPr lang="en-US" sz="1200" dirty="0"/>
          </a:p>
          <a:p>
            <a:pPr marL="457200" indent="-274320">
              <a:lnSpc>
                <a:spcPct val="100000"/>
              </a:lnSpc>
              <a:spcBef>
                <a:spcPts val="0"/>
              </a:spcBef>
              <a:spcAft>
                <a:spcPts val="600"/>
              </a:spcAft>
            </a:pPr>
            <a:r>
              <a:rPr lang="en-US" dirty="0"/>
              <a:t>Oral translations and interpretation services are also required.</a:t>
            </a:r>
          </a:p>
          <a:p>
            <a:pPr marL="457200" indent="-274320">
              <a:lnSpc>
                <a:spcPct val="100000"/>
              </a:lnSpc>
              <a:spcBef>
                <a:spcPts val="0"/>
              </a:spcBef>
              <a:spcAft>
                <a:spcPts val="600"/>
              </a:spcAft>
              <a:buNone/>
            </a:pPr>
            <a:endParaRPr lang="en-US" sz="1200" dirty="0"/>
          </a:p>
          <a:p>
            <a:pPr marL="457200" indent="-274320">
              <a:lnSpc>
                <a:spcPct val="100000"/>
              </a:lnSpc>
              <a:spcBef>
                <a:spcPts val="0"/>
              </a:spcBef>
              <a:spcAft>
                <a:spcPts val="600"/>
              </a:spcAft>
            </a:pPr>
            <a:r>
              <a:rPr lang="en-US" dirty="0"/>
              <a:t>Staff training regarding how to provide LEP populations with meaningful access is paramount (frontline staff). </a:t>
            </a:r>
          </a:p>
        </p:txBody>
      </p:sp>
    </p:spTree>
    <p:extLst>
      <p:ext uri="{BB962C8B-B14F-4D97-AF65-F5344CB8AC3E}">
        <p14:creationId xmlns:p14="http://schemas.microsoft.com/office/powerpoint/2010/main" val="3726564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E6308CE9-9AA1-4242-81B2-FB2086FABFCA}" type="slidenum">
              <a:rPr lang="en-US" smtClean="0"/>
              <a:pPr/>
              <a:t>36</a:t>
            </a:fld>
            <a:endParaRPr lang="en-US" dirty="0" smtClean="0"/>
          </a:p>
        </p:txBody>
      </p:sp>
      <p:sp>
        <p:nvSpPr>
          <p:cNvPr id="10243" name="Rectangle 2"/>
          <p:cNvSpPr>
            <a:spLocks noGrp="1" noChangeArrowheads="1"/>
          </p:cNvSpPr>
          <p:nvPr>
            <p:ph type="title"/>
          </p:nvPr>
        </p:nvSpPr>
        <p:spPr/>
        <p:txBody>
          <a:bodyPr>
            <a:normAutofit fontScale="90000"/>
          </a:bodyPr>
          <a:lstStyle/>
          <a:p>
            <a:r>
              <a:rPr lang="en-US" dirty="0" smtClean="0">
                <a:latin typeface="Tahoma" charset="0"/>
              </a:rPr>
              <a:t> </a:t>
            </a:r>
            <a:r>
              <a:rPr lang="en-US" dirty="0"/>
              <a:t>Limited English Proficiency (LEP) </a:t>
            </a:r>
            <a:br>
              <a:rPr lang="en-US" dirty="0"/>
            </a:br>
            <a:r>
              <a:rPr lang="en-US" dirty="0"/>
              <a:t>and Program Access</a:t>
            </a:r>
            <a:endParaRPr lang="en-US" sz="4000" dirty="0" smtClean="0"/>
          </a:p>
        </p:txBody>
      </p:sp>
      <p:sp>
        <p:nvSpPr>
          <p:cNvPr id="10244" name="Rectangle 3"/>
          <p:cNvSpPr>
            <a:spLocks noGrp="1" noChangeArrowheads="1"/>
          </p:cNvSpPr>
          <p:nvPr>
            <p:ph type="body" idx="1"/>
          </p:nvPr>
        </p:nvSpPr>
        <p:spPr>
          <a:xfrm>
            <a:off x="914400" y="1371600"/>
            <a:ext cx="7772400" cy="5029200"/>
          </a:xfrm>
        </p:spPr>
        <p:txBody>
          <a:bodyPr>
            <a:noAutofit/>
          </a:bodyPr>
          <a:lstStyle/>
          <a:p>
            <a:pPr eaLnBrk="1" hangingPunct="1">
              <a:lnSpc>
                <a:spcPct val="100000"/>
              </a:lnSpc>
              <a:buFont typeface="Wingdings" charset="2"/>
              <a:buNone/>
            </a:pPr>
            <a:endParaRPr lang="en-US" sz="2400" dirty="0" smtClean="0"/>
          </a:p>
          <a:p>
            <a:pPr>
              <a:lnSpc>
                <a:spcPct val="100000"/>
              </a:lnSpc>
              <a:spcBef>
                <a:spcPts val="0"/>
              </a:spcBef>
            </a:pPr>
            <a:r>
              <a:rPr lang="en-US" dirty="0"/>
              <a:t>Language services</a:t>
            </a:r>
          </a:p>
          <a:p>
            <a:pPr lvl="1">
              <a:lnSpc>
                <a:spcPct val="100000"/>
              </a:lnSpc>
              <a:spcBef>
                <a:spcPts val="0"/>
              </a:spcBef>
            </a:pPr>
            <a:r>
              <a:rPr lang="en-US" dirty="0"/>
              <a:t>Applicants and participants cannot be asked to bring their own interpreters</a:t>
            </a:r>
          </a:p>
          <a:p>
            <a:pPr lvl="1">
              <a:lnSpc>
                <a:spcPct val="100000"/>
              </a:lnSpc>
              <a:spcBef>
                <a:spcPts val="0"/>
              </a:spcBef>
            </a:pPr>
            <a:r>
              <a:rPr lang="en-US" dirty="0"/>
              <a:t>Children should </a:t>
            </a:r>
            <a:r>
              <a:rPr lang="en-US" b="1" u="sng" dirty="0"/>
              <a:t>not</a:t>
            </a:r>
            <a:r>
              <a:rPr lang="en-US" dirty="0"/>
              <a:t> be used as interpreters</a:t>
            </a:r>
          </a:p>
          <a:p>
            <a:pPr lvl="1">
              <a:lnSpc>
                <a:spcPct val="100000"/>
              </a:lnSpc>
              <a:spcBef>
                <a:spcPts val="0"/>
              </a:spcBef>
            </a:pPr>
            <a:endParaRPr lang="en-US" dirty="0"/>
          </a:p>
          <a:p>
            <a:pPr>
              <a:lnSpc>
                <a:spcPct val="100000"/>
              </a:lnSpc>
              <a:spcBef>
                <a:spcPts val="0"/>
              </a:spcBef>
            </a:pPr>
            <a:r>
              <a:rPr lang="en-US" dirty="0"/>
              <a:t>Examples of language services</a:t>
            </a:r>
          </a:p>
          <a:p>
            <a:pPr lvl="1">
              <a:lnSpc>
                <a:spcPct val="100000"/>
              </a:lnSpc>
              <a:spcBef>
                <a:spcPts val="0"/>
              </a:spcBef>
            </a:pPr>
            <a:r>
              <a:rPr lang="en-US" dirty="0"/>
              <a:t>Bilingual staff</a:t>
            </a:r>
          </a:p>
          <a:p>
            <a:pPr lvl="1">
              <a:lnSpc>
                <a:spcPct val="100000"/>
              </a:lnSpc>
              <a:spcBef>
                <a:spcPts val="0"/>
              </a:spcBef>
            </a:pPr>
            <a:r>
              <a:rPr lang="en-US" dirty="0"/>
              <a:t>Telephone interpreter lines</a:t>
            </a:r>
          </a:p>
          <a:p>
            <a:pPr lvl="1">
              <a:lnSpc>
                <a:spcPct val="100000"/>
              </a:lnSpc>
              <a:spcBef>
                <a:spcPts val="0"/>
              </a:spcBef>
            </a:pPr>
            <a:r>
              <a:rPr lang="en-US" dirty="0"/>
              <a:t>Oral interpretation services</a:t>
            </a:r>
          </a:p>
          <a:p>
            <a:pPr lvl="1">
              <a:lnSpc>
                <a:spcPct val="100000"/>
              </a:lnSpc>
              <a:spcBef>
                <a:spcPts val="0"/>
              </a:spcBef>
            </a:pPr>
            <a:r>
              <a:rPr lang="en-US" dirty="0"/>
              <a:t>Written language services</a:t>
            </a:r>
          </a:p>
          <a:p>
            <a:pPr lvl="1">
              <a:lnSpc>
                <a:spcPct val="100000"/>
              </a:lnSpc>
              <a:spcBef>
                <a:spcPts val="0"/>
              </a:spcBef>
            </a:pPr>
            <a:r>
              <a:rPr lang="en-US" dirty="0"/>
              <a:t>Community organizations and volunteers</a:t>
            </a:r>
          </a:p>
          <a:p>
            <a:pPr eaLnBrk="1" hangingPunct="1">
              <a:lnSpc>
                <a:spcPct val="100000"/>
              </a:lnSpc>
            </a:pPr>
            <a:endParaRPr lang="en-US" sz="2400" dirty="0" smtClean="0"/>
          </a:p>
        </p:txBody>
      </p:sp>
    </p:spTree>
    <p:extLst>
      <p:ext uri="{BB962C8B-B14F-4D97-AF65-F5344CB8AC3E}">
        <p14:creationId xmlns:p14="http://schemas.microsoft.com/office/powerpoint/2010/main" val="440825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BDADA106-0844-41AE-9009-AC86F659DFAA}" type="slidenum">
              <a:rPr lang="en-US" smtClean="0"/>
              <a:pPr/>
              <a:t>37</a:t>
            </a:fld>
            <a:endParaRPr lang="en-US" dirty="0" smtClean="0"/>
          </a:p>
        </p:txBody>
      </p:sp>
      <p:sp>
        <p:nvSpPr>
          <p:cNvPr id="11267" name="Rectangle 2"/>
          <p:cNvSpPr>
            <a:spLocks noGrp="1" noChangeArrowheads="1"/>
          </p:cNvSpPr>
          <p:nvPr>
            <p:ph type="title"/>
          </p:nvPr>
        </p:nvSpPr>
        <p:spPr/>
        <p:txBody>
          <a:bodyPr>
            <a:noAutofit/>
          </a:bodyPr>
          <a:lstStyle/>
          <a:p>
            <a:r>
              <a:rPr lang="en-US" sz="3200" dirty="0"/>
              <a:t>Limited English Proficiency (LEP) </a:t>
            </a:r>
            <a:br>
              <a:rPr lang="en-US" sz="3200" dirty="0"/>
            </a:br>
            <a:r>
              <a:rPr lang="en-US" sz="3200" dirty="0"/>
              <a:t>and Program Access</a:t>
            </a:r>
            <a:endParaRPr lang="en-US" sz="3200" dirty="0" smtClean="0"/>
          </a:p>
        </p:txBody>
      </p:sp>
      <p:sp>
        <p:nvSpPr>
          <p:cNvPr id="11268" name="Rectangle 3"/>
          <p:cNvSpPr>
            <a:spLocks noGrp="1" noChangeArrowheads="1"/>
          </p:cNvSpPr>
          <p:nvPr>
            <p:ph type="body" idx="1"/>
          </p:nvPr>
        </p:nvSpPr>
        <p:spPr>
          <a:xfrm>
            <a:off x="914400" y="1358069"/>
            <a:ext cx="7772400" cy="5486400"/>
          </a:xfrm>
        </p:spPr>
        <p:txBody>
          <a:bodyPr>
            <a:normAutofit/>
          </a:bodyPr>
          <a:lstStyle/>
          <a:p>
            <a:pPr>
              <a:lnSpc>
                <a:spcPct val="90000"/>
              </a:lnSpc>
              <a:buSzPct val="125000"/>
              <a:defRPr/>
            </a:pPr>
            <a:endParaRPr lang="en-US" dirty="0" smtClean="0"/>
          </a:p>
          <a:p>
            <a:pPr marL="457200" indent="-457200">
              <a:lnSpc>
                <a:spcPct val="100000"/>
              </a:lnSpc>
              <a:spcBef>
                <a:spcPts val="0"/>
              </a:spcBef>
              <a:buSzPct val="125000"/>
              <a:defRPr/>
            </a:pPr>
            <a:r>
              <a:rPr lang="en-US" sz="2800" dirty="0"/>
              <a:t>Population data sources</a:t>
            </a:r>
          </a:p>
          <a:p>
            <a:pPr>
              <a:lnSpc>
                <a:spcPct val="100000"/>
              </a:lnSpc>
              <a:spcBef>
                <a:spcPts val="0"/>
              </a:spcBef>
              <a:buSzPct val="125000"/>
              <a:buFont typeface="Wingdings" charset="2"/>
              <a:buChar char="§"/>
              <a:defRPr/>
            </a:pPr>
            <a:endParaRPr lang="en-US" sz="1200" dirty="0"/>
          </a:p>
          <a:p>
            <a:pPr lvl="1">
              <a:lnSpc>
                <a:spcPct val="100000"/>
              </a:lnSpc>
              <a:spcBef>
                <a:spcPts val="0"/>
              </a:spcBef>
              <a:buSzPct val="125000"/>
              <a:defRPr/>
            </a:pPr>
            <a:r>
              <a:rPr lang="en-US" sz="2400" dirty="0"/>
              <a:t> US Census Data</a:t>
            </a:r>
          </a:p>
          <a:p>
            <a:pPr marL="777240" lvl="2" indent="0">
              <a:lnSpc>
                <a:spcPct val="100000"/>
              </a:lnSpc>
              <a:spcBef>
                <a:spcPts val="0"/>
              </a:spcBef>
              <a:buSzPct val="125000"/>
              <a:buNone/>
              <a:defRPr/>
            </a:pPr>
            <a:r>
              <a:rPr lang="en-US" sz="2400" dirty="0">
                <a:solidFill>
                  <a:schemeClr val="accent2">
                    <a:lumMod val="75000"/>
                  </a:schemeClr>
                </a:solidFill>
                <a:hlinkClick r:id="rId3"/>
              </a:rPr>
              <a:t>http://www.census.gov/2010census/data/</a:t>
            </a:r>
            <a:endParaRPr lang="en-US" sz="2400" dirty="0">
              <a:solidFill>
                <a:schemeClr val="accent2">
                  <a:lumMod val="75000"/>
                </a:schemeClr>
              </a:solidFill>
            </a:endParaRPr>
          </a:p>
          <a:p>
            <a:pPr lvl="2">
              <a:lnSpc>
                <a:spcPct val="100000"/>
              </a:lnSpc>
              <a:spcBef>
                <a:spcPts val="0"/>
              </a:spcBef>
              <a:buSzPct val="125000"/>
              <a:defRPr/>
            </a:pPr>
            <a:endParaRPr lang="en-US" sz="2400" dirty="0">
              <a:solidFill>
                <a:schemeClr val="accent2">
                  <a:lumMod val="75000"/>
                </a:schemeClr>
              </a:solidFill>
            </a:endParaRPr>
          </a:p>
          <a:p>
            <a:pPr lvl="1">
              <a:lnSpc>
                <a:spcPct val="100000"/>
              </a:lnSpc>
              <a:spcBef>
                <a:spcPts val="0"/>
              </a:spcBef>
              <a:buSzPct val="125000"/>
              <a:defRPr/>
            </a:pPr>
            <a:r>
              <a:rPr lang="en-US" sz="2400" dirty="0"/>
              <a:t> American Community Survey</a:t>
            </a:r>
          </a:p>
          <a:p>
            <a:pPr marL="777240" lvl="2" indent="0">
              <a:lnSpc>
                <a:spcPct val="100000"/>
              </a:lnSpc>
              <a:spcBef>
                <a:spcPts val="0"/>
              </a:spcBef>
              <a:buSzPct val="125000"/>
              <a:buNone/>
              <a:defRPr/>
            </a:pPr>
            <a:r>
              <a:rPr lang="en-US" sz="2400" dirty="0">
                <a:hlinkClick r:id="rId4"/>
              </a:rPr>
              <a:t>http://www.census.gov/acs/</a:t>
            </a:r>
            <a:endParaRPr lang="en-US" sz="2400" dirty="0"/>
          </a:p>
          <a:p>
            <a:pPr lvl="2">
              <a:lnSpc>
                <a:spcPct val="100000"/>
              </a:lnSpc>
              <a:spcBef>
                <a:spcPts val="0"/>
              </a:spcBef>
              <a:buSzPct val="125000"/>
              <a:defRPr/>
            </a:pPr>
            <a:endParaRPr lang="en-US" sz="2400" dirty="0"/>
          </a:p>
          <a:p>
            <a:pPr lvl="1">
              <a:lnSpc>
                <a:spcPct val="100000"/>
              </a:lnSpc>
              <a:spcBef>
                <a:spcPts val="0"/>
              </a:spcBef>
              <a:buSzPct val="125000"/>
              <a:defRPr/>
            </a:pPr>
            <a:r>
              <a:rPr lang="en-US" sz="2400" dirty="0"/>
              <a:t> Migration Policy Institute’s National Center </a:t>
            </a:r>
            <a:r>
              <a:rPr lang="en-US" sz="2400" dirty="0" smtClean="0"/>
              <a:t> 	on </a:t>
            </a:r>
            <a:r>
              <a:rPr lang="en-US" sz="2400" dirty="0"/>
              <a:t>Immigrant Integration Policy</a:t>
            </a:r>
          </a:p>
          <a:p>
            <a:pPr marL="777240" lvl="2" indent="0">
              <a:lnSpc>
                <a:spcPct val="100000"/>
              </a:lnSpc>
              <a:spcBef>
                <a:spcPts val="0"/>
              </a:spcBef>
              <a:buSzPct val="125000"/>
              <a:buNone/>
              <a:defRPr/>
            </a:pPr>
            <a:r>
              <a:rPr lang="en-US" sz="2400" dirty="0">
                <a:hlinkClick r:id="rId5"/>
              </a:rPr>
              <a:t>http://www.migrationpolicy.org/</a:t>
            </a:r>
            <a:r>
              <a:rPr lang="en-US" sz="2400" dirty="0"/>
              <a:t> </a:t>
            </a:r>
          </a:p>
          <a:p>
            <a:pPr lvl="2">
              <a:lnSpc>
                <a:spcPct val="100000"/>
              </a:lnSpc>
              <a:spcBef>
                <a:spcPts val="0"/>
              </a:spcBef>
              <a:buSzPct val="125000"/>
              <a:buNone/>
              <a:defRPr/>
            </a:pPr>
            <a:r>
              <a:rPr lang="en-US" sz="2400" u="sng" dirty="0" smtClean="0">
                <a:solidFill>
                  <a:srgbClr val="FF0000"/>
                </a:solidFill>
                <a:hlinkClick r:id="rId6"/>
              </a:rPr>
              <a:t>   </a:t>
            </a:r>
            <a:endParaRPr lang="en-US" sz="2400" dirty="0" smtClean="0">
              <a:solidFill>
                <a:srgbClr val="FF0000"/>
              </a:solidFill>
            </a:endParaRPr>
          </a:p>
          <a:p>
            <a:pPr eaLnBrk="1" hangingPunct="1">
              <a:lnSpc>
                <a:spcPct val="100000"/>
              </a:lnSpc>
              <a:spcBef>
                <a:spcPts val="0"/>
              </a:spcBef>
              <a:buNone/>
            </a:pPr>
            <a:endParaRPr lang="en-US" sz="2000" dirty="0" smtClean="0"/>
          </a:p>
        </p:txBody>
      </p:sp>
    </p:spTree>
    <p:extLst>
      <p:ext uri="{BB962C8B-B14F-4D97-AF65-F5344CB8AC3E}">
        <p14:creationId xmlns:p14="http://schemas.microsoft.com/office/powerpoint/2010/main" val="2559634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4359FA60-416D-4962-A485-4B53272EEEC5}" type="slidenum">
              <a:rPr lang="en-US" smtClean="0"/>
              <a:pPr/>
              <a:t>38</a:t>
            </a:fld>
            <a:endParaRPr lang="en-US" dirty="0" smtClean="0"/>
          </a:p>
        </p:txBody>
      </p:sp>
      <p:sp>
        <p:nvSpPr>
          <p:cNvPr id="17411" name="Rectangle 2"/>
          <p:cNvSpPr>
            <a:spLocks noGrp="1" noChangeArrowheads="1"/>
          </p:cNvSpPr>
          <p:nvPr>
            <p:ph type="title"/>
          </p:nvPr>
        </p:nvSpPr>
        <p:spPr>
          <a:xfrm>
            <a:off x="457200" y="304800"/>
            <a:ext cx="8229600" cy="1143000"/>
          </a:xfrm>
        </p:spPr>
        <p:txBody>
          <a:bodyPr>
            <a:normAutofit/>
          </a:bodyPr>
          <a:lstStyle/>
          <a:p>
            <a:pPr algn="ctr" eaLnBrk="1" hangingPunct="1"/>
            <a:r>
              <a:rPr lang="en-US" dirty="0" smtClean="0"/>
              <a:t>Disability Discrimination</a:t>
            </a:r>
          </a:p>
        </p:txBody>
      </p:sp>
      <p:sp>
        <p:nvSpPr>
          <p:cNvPr id="17412" name="Rectangle 3"/>
          <p:cNvSpPr>
            <a:spLocks noGrp="1" noChangeArrowheads="1"/>
          </p:cNvSpPr>
          <p:nvPr>
            <p:ph type="body" idx="1"/>
          </p:nvPr>
        </p:nvSpPr>
        <p:spPr>
          <a:xfrm>
            <a:off x="762000" y="1336675"/>
            <a:ext cx="8001000" cy="5292725"/>
          </a:xfrm>
        </p:spPr>
        <p:txBody>
          <a:bodyPr>
            <a:normAutofit fontScale="25000" lnSpcReduction="20000"/>
          </a:bodyPr>
          <a:lstStyle/>
          <a:p>
            <a:pPr eaLnBrk="1" hangingPunct="1">
              <a:lnSpc>
                <a:spcPct val="80000"/>
              </a:lnSpc>
              <a:buFont typeface="Wingdings" charset="2"/>
              <a:buNone/>
            </a:pPr>
            <a:r>
              <a:rPr lang="en-US" sz="1000" dirty="0" smtClean="0"/>
              <a:t> </a:t>
            </a:r>
            <a:endParaRPr lang="en-US" sz="2000" dirty="0" smtClean="0"/>
          </a:p>
          <a:p>
            <a:endParaRPr lang="en-US" dirty="0" smtClean="0"/>
          </a:p>
          <a:p>
            <a:endParaRPr lang="en-US" dirty="0"/>
          </a:p>
          <a:p>
            <a:pPr>
              <a:lnSpc>
                <a:spcPct val="120000"/>
              </a:lnSpc>
              <a:spcBef>
                <a:spcPts val="0"/>
              </a:spcBef>
            </a:pPr>
            <a:r>
              <a:rPr lang="en-US" sz="7200" dirty="0" smtClean="0"/>
              <a:t>What is </a:t>
            </a:r>
            <a:r>
              <a:rPr lang="en-US" sz="7200" dirty="0"/>
              <a:t>the definition of </a:t>
            </a:r>
            <a:r>
              <a:rPr lang="en-US" sz="7200" dirty="0" smtClean="0"/>
              <a:t>disability? </a:t>
            </a:r>
          </a:p>
          <a:p>
            <a:pPr marL="109728" indent="0">
              <a:lnSpc>
                <a:spcPct val="120000"/>
              </a:lnSpc>
              <a:spcBef>
                <a:spcPts val="0"/>
              </a:spcBef>
              <a:buNone/>
            </a:pPr>
            <a:endParaRPr lang="en-US" sz="7200" dirty="0" smtClean="0"/>
          </a:p>
          <a:p>
            <a:pPr lvl="1">
              <a:lnSpc>
                <a:spcPct val="120000"/>
              </a:lnSpc>
              <a:spcBef>
                <a:spcPts val="0"/>
              </a:spcBef>
            </a:pPr>
            <a:r>
              <a:rPr lang="en-US" sz="7200" dirty="0" smtClean="0"/>
              <a:t>A </a:t>
            </a:r>
            <a:r>
              <a:rPr lang="en-US" sz="7200" dirty="0"/>
              <a:t>person who has a physical or mental impairment which substantially limits one or more major life activities, has a record of such an impairment, or is regarded as having such an </a:t>
            </a:r>
            <a:r>
              <a:rPr lang="en-US" sz="7200" dirty="0" smtClean="0"/>
              <a:t>impairment.</a:t>
            </a:r>
          </a:p>
          <a:p>
            <a:pPr marL="393192" lvl="1" indent="0">
              <a:lnSpc>
                <a:spcPct val="120000"/>
              </a:lnSpc>
              <a:spcBef>
                <a:spcPts val="0"/>
              </a:spcBef>
              <a:buNone/>
            </a:pPr>
            <a:endParaRPr lang="en-US" sz="7200" dirty="0" smtClean="0"/>
          </a:p>
          <a:p>
            <a:pPr lvl="1">
              <a:lnSpc>
                <a:spcPct val="120000"/>
              </a:lnSpc>
              <a:spcBef>
                <a:spcPts val="0"/>
              </a:spcBef>
            </a:pPr>
            <a:r>
              <a:rPr lang="en-US" sz="7200" dirty="0" smtClean="0"/>
              <a:t>Major </a:t>
            </a:r>
            <a:r>
              <a:rPr lang="en-US" sz="7200" dirty="0"/>
              <a:t>life activity means functions such as caring for one’s self, performing manual tasks, walking, seeing, hearing, speaking, breathing, learning and working. </a:t>
            </a:r>
            <a:endParaRPr lang="en-US" sz="7200" dirty="0" smtClean="0"/>
          </a:p>
          <a:p>
            <a:pPr marL="393192" lvl="1" indent="0">
              <a:lnSpc>
                <a:spcPct val="120000"/>
              </a:lnSpc>
              <a:spcBef>
                <a:spcPts val="0"/>
              </a:spcBef>
              <a:buNone/>
            </a:pPr>
            <a:r>
              <a:rPr lang="en-US" sz="7200" dirty="0">
                <a:solidFill>
                  <a:srgbClr val="FF0000"/>
                </a:solidFill>
              </a:rPr>
              <a:t>	</a:t>
            </a:r>
            <a:r>
              <a:rPr lang="en-US" sz="7200" dirty="0" smtClean="0">
                <a:solidFill>
                  <a:srgbClr val="FF0000"/>
                </a:solidFill>
              </a:rPr>
              <a:t>functions </a:t>
            </a:r>
            <a:r>
              <a:rPr lang="en-US" sz="7200" dirty="0">
                <a:solidFill>
                  <a:srgbClr val="FF0000"/>
                </a:solidFill>
              </a:rPr>
              <a:t>of the immune system, normal cell growth, </a:t>
            </a:r>
            <a:r>
              <a:rPr lang="en-US" sz="7200" dirty="0" smtClean="0">
                <a:solidFill>
                  <a:srgbClr val="FF0000"/>
                </a:solidFill>
              </a:rPr>
              <a:t>		digestive</a:t>
            </a:r>
            <a:r>
              <a:rPr lang="en-US" sz="7200" dirty="0">
                <a:solidFill>
                  <a:srgbClr val="FF0000"/>
                </a:solidFill>
              </a:rPr>
              <a:t>, </a:t>
            </a:r>
            <a:r>
              <a:rPr lang="en-US" sz="7200" dirty="0" smtClean="0">
                <a:solidFill>
                  <a:srgbClr val="FF0000"/>
                </a:solidFill>
              </a:rPr>
              <a:t>bowel, bladder</a:t>
            </a:r>
            <a:r>
              <a:rPr lang="en-US" sz="7200" dirty="0">
                <a:solidFill>
                  <a:srgbClr val="FF0000"/>
                </a:solidFill>
              </a:rPr>
              <a:t>, neurological, brain, </a:t>
            </a:r>
            <a:r>
              <a:rPr lang="en-US" sz="7200" dirty="0" smtClean="0">
                <a:solidFill>
                  <a:srgbClr val="FF0000"/>
                </a:solidFill>
              </a:rPr>
              <a:t>		respiratory</a:t>
            </a:r>
            <a:r>
              <a:rPr lang="en-US" sz="7200" dirty="0">
                <a:solidFill>
                  <a:srgbClr val="FF0000"/>
                </a:solidFill>
              </a:rPr>
              <a:t>, circulatory, </a:t>
            </a:r>
            <a:r>
              <a:rPr lang="en-US" sz="7200" dirty="0" smtClean="0">
                <a:solidFill>
                  <a:srgbClr val="FF0000"/>
                </a:solidFill>
              </a:rPr>
              <a:t>	cardiovascular</a:t>
            </a:r>
            <a:r>
              <a:rPr lang="en-US" sz="7200" dirty="0">
                <a:solidFill>
                  <a:srgbClr val="FF0000"/>
                </a:solidFill>
              </a:rPr>
              <a:t>, </a:t>
            </a:r>
            <a:r>
              <a:rPr lang="en-US" sz="7200" dirty="0" smtClean="0">
                <a:solidFill>
                  <a:srgbClr val="FF0000"/>
                </a:solidFill>
              </a:rPr>
              <a:t>endocrine</a:t>
            </a:r>
            <a:r>
              <a:rPr lang="en-US" sz="7200" dirty="0">
                <a:solidFill>
                  <a:srgbClr val="FF0000"/>
                </a:solidFill>
              </a:rPr>
              <a:t>, and </a:t>
            </a:r>
            <a:r>
              <a:rPr lang="en-US" sz="7200" dirty="0" smtClean="0">
                <a:solidFill>
                  <a:srgbClr val="FF0000"/>
                </a:solidFill>
              </a:rPr>
              <a:t>	reproductive </a:t>
            </a:r>
            <a:r>
              <a:rPr lang="en-US" sz="7200" dirty="0">
                <a:solidFill>
                  <a:srgbClr val="FF0000"/>
                </a:solidFill>
              </a:rPr>
              <a:t>functions. (ADA </a:t>
            </a:r>
            <a:r>
              <a:rPr lang="en-US" sz="7200" dirty="0" smtClean="0">
                <a:solidFill>
                  <a:srgbClr val="FF0000"/>
                </a:solidFill>
              </a:rPr>
              <a:t>Amendments </a:t>
            </a:r>
            <a:r>
              <a:rPr lang="en-US" sz="7200" dirty="0">
                <a:solidFill>
                  <a:srgbClr val="FF0000"/>
                </a:solidFill>
              </a:rPr>
              <a:t>Act of 2008)</a:t>
            </a:r>
          </a:p>
          <a:p>
            <a:pPr>
              <a:lnSpc>
                <a:spcPct val="120000"/>
              </a:lnSpc>
            </a:pPr>
            <a:endParaRPr lang="en-US" sz="7200" dirty="0" smtClean="0"/>
          </a:p>
          <a:p>
            <a:pPr>
              <a:lnSpc>
                <a:spcPct val="120000"/>
              </a:lnSpc>
              <a:buNone/>
            </a:pPr>
            <a:r>
              <a:rPr lang="en-US" sz="9600" dirty="0" smtClean="0"/>
              <a:t> </a:t>
            </a:r>
            <a:endParaRPr lang="en-US" sz="800" dirty="0" smtClean="0"/>
          </a:p>
        </p:txBody>
      </p:sp>
    </p:spTree>
    <p:extLst>
      <p:ext uri="{BB962C8B-B14F-4D97-AF65-F5344CB8AC3E}">
        <p14:creationId xmlns:p14="http://schemas.microsoft.com/office/powerpoint/2010/main" val="4260515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A7FE78B-E9BA-4598-98B0-5085721FA33F}" type="slidenum">
              <a:rPr lang="en-US" smtClean="0"/>
              <a:pPr/>
              <a:t>39</a:t>
            </a:fld>
            <a:endParaRPr lang="en-US" dirty="0" smtClean="0"/>
          </a:p>
        </p:txBody>
      </p:sp>
      <p:sp>
        <p:nvSpPr>
          <p:cNvPr id="18435" name="Rectangle 2"/>
          <p:cNvSpPr>
            <a:spLocks noGrp="1" noChangeArrowheads="1"/>
          </p:cNvSpPr>
          <p:nvPr>
            <p:ph type="title"/>
          </p:nvPr>
        </p:nvSpPr>
        <p:spPr>
          <a:xfrm>
            <a:off x="457200" y="304800"/>
            <a:ext cx="8229600" cy="1071096"/>
          </a:xfrm>
        </p:spPr>
        <p:txBody>
          <a:bodyPr>
            <a:normAutofit/>
          </a:bodyPr>
          <a:lstStyle/>
          <a:p>
            <a:pPr algn="ctr" eaLnBrk="1" hangingPunct="1"/>
            <a:r>
              <a:rPr lang="en-US" dirty="0" smtClean="0"/>
              <a:t>Disability Discrimination</a:t>
            </a:r>
          </a:p>
        </p:txBody>
      </p:sp>
      <p:sp>
        <p:nvSpPr>
          <p:cNvPr id="18436" name="Rectangle 3"/>
          <p:cNvSpPr>
            <a:spLocks noGrp="1" noChangeArrowheads="1"/>
          </p:cNvSpPr>
          <p:nvPr>
            <p:ph type="body" idx="1"/>
          </p:nvPr>
        </p:nvSpPr>
        <p:spPr>
          <a:xfrm>
            <a:off x="914400" y="1295400"/>
            <a:ext cx="7772400" cy="4267200"/>
          </a:xfrm>
        </p:spPr>
        <p:txBody>
          <a:bodyPr>
            <a:normAutofit fontScale="25000" lnSpcReduction="20000"/>
          </a:bodyPr>
          <a:lstStyle/>
          <a:p>
            <a:pPr eaLnBrk="1" hangingPunct="1">
              <a:lnSpc>
                <a:spcPct val="80000"/>
              </a:lnSpc>
              <a:buFont typeface="Wingdings" charset="2"/>
              <a:buNone/>
            </a:pPr>
            <a:endParaRPr lang="en-US" dirty="0" smtClean="0"/>
          </a:p>
          <a:p>
            <a:endParaRPr lang="en-US" dirty="0"/>
          </a:p>
          <a:p>
            <a:pPr>
              <a:lnSpc>
                <a:spcPct val="120000"/>
              </a:lnSpc>
            </a:pPr>
            <a:r>
              <a:rPr lang="en-US" sz="9600" dirty="0" smtClean="0"/>
              <a:t>State and local offices must </a:t>
            </a:r>
            <a:r>
              <a:rPr lang="en-US" sz="9600" dirty="0"/>
              <a:t>provide reasonable accommodations </a:t>
            </a:r>
            <a:r>
              <a:rPr lang="en-US" sz="9600" dirty="0" smtClean="0"/>
              <a:t>in policies and practices to </a:t>
            </a:r>
            <a:r>
              <a:rPr lang="en-US" sz="9600" dirty="0"/>
              <a:t>applicants and participants with disabilities when necessary.</a:t>
            </a:r>
          </a:p>
          <a:p>
            <a:pPr marL="109728" indent="0">
              <a:lnSpc>
                <a:spcPct val="120000"/>
              </a:lnSpc>
              <a:buNone/>
            </a:pPr>
            <a:endParaRPr lang="en-US" sz="9600" dirty="0" smtClean="0"/>
          </a:p>
          <a:p>
            <a:pPr>
              <a:lnSpc>
                <a:spcPct val="120000"/>
              </a:lnSpc>
            </a:pPr>
            <a:r>
              <a:rPr lang="en-US" sz="9600" dirty="0" smtClean="0"/>
              <a:t>Reasonable accommodations </a:t>
            </a:r>
          </a:p>
          <a:p>
            <a:pPr lvl="1">
              <a:lnSpc>
                <a:spcPct val="120000"/>
              </a:lnSpc>
            </a:pPr>
            <a:r>
              <a:rPr lang="en-US" sz="9200" dirty="0"/>
              <a:t>Must be funded through State/local offices, not by applicants and </a:t>
            </a:r>
            <a:r>
              <a:rPr lang="en-US" sz="9200" dirty="0" smtClean="0"/>
              <a:t>participants</a:t>
            </a:r>
          </a:p>
          <a:p>
            <a:pPr lvl="1">
              <a:lnSpc>
                <a:spcPct val="120000"/>
              </a:lnSpc>
            </a:pPr>
            <a:r>
              <a:rPr lang="en-US" sz="9200" dirty="0"/>
              <a:t>Require good communication between all parties </a:t>
            </a:r>
            <a:r>
              <a:rPr lang="en-US" sz="9200" dirty="0" smtClean="0"/>
              <a:t>involved</a:t>
            </a:r>
          </a:p>
          <a:p>
            <a:pPr lvl="1">
              <a:lnSpc>
                <a:spcPct val="120000"/>
              </a:lnSpc>
            </a:pPr>
            <a:r>
              <a:rPr lang="en-US" sz="9200" dirty="0" smtClean="0"/>
              <a:t>Provide the same level of service to applicants and participants in an alternative way</a:t>
            </a:r>
          </a:p>
          <a:p>
            <a:endParaRPr lang="en-US" sz="11200" dirty="0" smtClean="0"/>
          </a:p>
          <a:p>
            <a:pPr eaLnBrk="1" hangingPunct="1">
              <a:lnSpc>
                <a:spcPct val="80000"/>
              </a:lnSpc>
            </a:pPr>
            <a:endParaRPr lang="en-US" dirty="0" smtClean="0"/>
          </a:p>
          <a:p>
            <a:pPr eaLnBrk="1" hangingPunct="1">
              <a:lnSpc>
                <a:spcPct val="80000"/>
              </a:lnSpc>
              <a:buFont typeface="Wingdings" charset="2"/>
              <a:buNone/>
            </a:pPr>
            <a:endParaRPr lang="en-US" dirty="0" smtClean="0"/>
          </a:p>
          <a:p>
            <a:pPr eaLnBrk="1" hangingPunct="1">
              <a:lnSpc>
                <a:spcPct val="80000"/>
              </a:lnSpc>
              <a:buFont typeface="Wingdings" charset="2"/>
              <a:buNone/>
            </a:pPr>
            <a:endParaRPr lang="en-US" dirty="0" smtClean="0"/>
          </a:p>
          <a:p>
            <a:pPr eaLnBrk="1" hangingPunct="1">
              <a:lnSpc>
                <a:spcPct val="80000"/>
              </a:lnSpc>
              <a:buFont typeface="Wingdings" charset="2"/>
              <a:buNone/>
            </a:pPr>
            <a:r>
              <a:rPr lang="en-US" sz="800" dirty="0" smtClean="0"/>
              <a:t> </a:t>
            </a:r>
          </a:p>
        </p:txBody>
      </p:sp>
    </p:spTree>
    <p:extLst>
      <p:ext uri="{BB962C8B-B14F-4D97-AF65-F5344CB8AC3E}">
        <p14:creationId xmlns:p14="http://schemas.microsoft.com/office/powerpoint/2010/main" val="37638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rights of personal liberty guaranteed by the 13</a:t>
            </a:r>
            <a:r>
              <a:rPr lang="en-US" baseline="30000" dirty="0" smtClean="0"/>
              <a:t>th</a:t>
            </a:r>
            <a:r>
              <a:rPr lang="en-US" dirty="0" smtClean="0"/>
              <a:t> and 14</a:t>
            </a:r>
            <a:r>
              <a:rPr lang="en-US" baseline="30000" dirty="0" smtClean="0"/>
              <a:t>th</a:t>
            </a:r>
            <a:r>
              <a:rPr lang="en-US" dirty="0" smtClean="0"/>
              <a:t> Amendments of the Constitution and Acts of Congress</a:t>
            </a:r>
          </a:p>
          <a:p>
            <a:endParaRPr lang="en-US" dirty="0"/>
          </a:p>
          <a:p>
            <a:r>
              <a:rPr lang="en-US" dirty="0" smtClean="0"/>
              <a:t>Terms “civil rights” and “equal employment opportunity (EEO)” are </a:t>
            </a:r>
            <a:r>
              <a:rPr lang="en-US" b="1" u="sng" dirty="0" smtClean="0"/>
              <a:t>not</a:t>
            </a:r>
            <a:r>
              <a:rPr lang="en-US" dirty="0" smtClean="0"/>
              <a:t> interchangeable</a:t>
            </a: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Civil Rights</a:t>
            </a:r>
            <a:endParaRPr lang="en-US" dirty="0"/>
          </a:p>
        </p:txBody>
      </p:sp>
    </p:spTree>
    <p:extLst>
      <p:ext uri="{BB962C8B-B14F-4D97-AF65-F5344CB8AC3E}">
        <p14:creationId xmlns:p14="http://schemas.microsoft.com/office/powerpoint/2010/main" val="1933395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FA7FE78B-E9BA-4598-98B0-5085721FA33F}" type="slidenum">
              <a:rPr lang="en-US" smtClean="0"/>
              <a:pPr/>
              <a:t>40</a:t>
            </a:fld>
            <a:endParaRPr lang="en-US" dirty="0" smtClean="0"/>
          </a:p>
        </p:txBody>
      </p:sp>
      <p:sp>
        <p:nvSpPr>
          <p:cNvPr id="18435" name="Rectangle 2"/>
          <p:cNvSpPr>
            <a:spLocks noGrp="1" noChangeArrowheads="1"/>
          </p:cNvSpPr>
          <p:nvPr>
            <p:ph type="title"/>
          </p:nvPr>
        </p:nvSpPr>
        <p:spPr>
          <a:xfrm>
            <a:off x="457200" y="304800"/>
            <a:ext cx="8229600" cy="1143000"/>
          </a:xfrm>
        </p:spPr>
        <p:txBody>
          <a:bodyPr>
            <a:normAutofit/>
          </a:bodyPr>
          <a:lstStyle/>
          <a:p>
            <a:pPr algn="ctr" eaLnBrk="1" hangingPunct="1"/>
            <a:r>
              <a:rPr lang="en-US" dirty="0" smtClean="0"/>
              <a:t>Disability Discrimination</a:t>
            </a:r>
          </a:p>
        </p:txBody>
      </p:sp>
      <p:sp>
        <p:nvSpPr>
          <p:cNvPr id="18436" name="Rectangle 3"/>
          <p:cNvSpPr>
            <a:spLocks noGrp="1" noChangeArrowheads="1"/>
          </p:cNvSpPr>
          <p:nvPr>
            <p:ph type="body" idx="1"/>
          </p:nvPr>
        </p:nvSpPr>
        <p:spPr>
          <a:xfrm>
            <a:off x="914400" y="1336675"/>
            <a:ext cx="7772400" cy="4835525"/>
          </a:xfrm>
        </p:spPr>
        <p:txBody>
          <a:bodyPr>
            <a:normAutofit fontScale="25000" lnSpcReduction="20000"/>
          </a:bodyPr>
          <a:lstStyle/>
          <a:p>
            <a:pPr eaLnBrk="1" hangingPunct="1">
              <a:lnSpc>
                <a:spcPct val="80000"/>
              </a:lnSpc>
              <a:buFont typeface="Wingdings" charset="2"/>
              <a:buNone/>
            </a:pPr>
            <a:r>
              <a:rPr lang="en-US" sz="1000" dirty="0" smtClean="0"/>
              <a:t> </a:t>
            </a:r>
            <a:endParaRPr lang="en-US" dirty="0"/>
          </a:p>
          <a:p>
            <a:pPr>
              <a:lnSpc>
                <a:spcPct val="120000"/>
              </a:lnSpc>
            </a:pPr>
            <a:r>
              <a:rPr lang="en-US" sz="8000" dirty="0"/>
              <a:t>Accessibility of State and local agency websites, and online application systems to persons with visual impairments and other disabilities. </a:t>
            </a:r>
          </a:p>
          <a:p>
            <a:pPr>
              <a:lnSpc>
                <a:spcPct val="120000"/>
              </a:lnSpc>
            </a:pPr>
            <a:endParaRPr lang="en-US" sz="8000" dirty="0"/>
          </a:p>
          <a:p>
            <a:pPr>
              <a:lnSpc>
                <a:spcPct val="120000"/>
              </a:lnSpc>
            </a:pPr>
            <a:r>
              <a:rPr lang="en-US" sz="8000" dirty="0"/>
              <a:t>Physical Program access to persons in wheelchairs and with mobility disabilities.</a:t>
            </a:r>
          </a:p>
          <a:p>
            <a:pPr>
              <a:lnSpc>
                <a:spcPct val="120000"/>
              </a:lnSpc>
            </a:pPr>
            <a:endParaRPr lang="en-US" sz="8000" dirty="0"/>
          </a:p>
          <a:p>
            <a:pPr>
              <a:lnSpc>
                <a:spcPct val="120000"/>
              </a:lnSpc>
            </a:pPr>
            <a:r>
              <a:rPr lang="en-US" sz="8000" dirty="0"/>
              <a:t>Accessibility through Braille, large print and audio tape and other alternative formats. </a:t>
            </a:r>
          </a:p>
          <a:p>
            <a:pPr>
              <a:lnSpc>
                <a:spcPct val="120000"/>
              </a:lnSpc>
              <a:buNone/>
            </a:pPr>
            <a:endParaRPr lang="en-US" sz="8000" dirty="0"/>
          </a:p>
          <a:p>
            <a:pPr>
              <a:lnSpc>
                <a:spcPct val="120000"/>
              </a:lnSpc>
            </a:pPr>
            <a:r>
              <a:rPr lang="en-US" sz="8000" dirty="0"/>
              <a:t>Accessibility to American Sign Language (ASL) and interpreters.</a:t>
            </a:r>
          </a:p>
          <a:p>
            <a:pPr marL="109728" indent="0">
              <a:buNone/>
            </a:pPr>
            <a:endParaRPr lang="en-US" sz="11200" dirty="0" smtClean="0"/>
          </a:p>
          <a:p>
            <a:pPr eaLnBrk="1" hangingPunct="1">
              <a:lnSpc>
                <a:spcPct val="80000"/>
              </a:lnSpc>
            </a:pPr>
            <a:endParaRPr lang="en-US" dirty="0" smtClean="0"/>
          </a:p>
          <a:p>
            <a:pPr eaLnBrk="1" hangingPunct="1">
              <a:lnSpc>
                <a:spcPct val="80000"/>
              </a:lnSpc>
              <a:buFont typeface="Wingdings" charset="2"/>
              <a:buNone/>
            </a:pPr>
            <a:endParaRPr lang="en-US" dirty="0" smtClean="0"/>
          </a:p>
          <a:p>
            <a:pPr eaLnBrk="1" hangingPunct="1">
              <a:lnSpc>
                <a:spcPct val="80000"/>
              </a:lnSpc>
              <a:buFont typeface="Wingdings" charset="2"/>
              <a:buNone/>
            </a:pPr>
            <a:endParaRPr lang="en-US" dirty="0" smtClean="0"/>
          </a:p>
          <a:p>
            <a:pPr eaLnBrk="1" hangingPunct="1">
              <a:lnSpc>
                <a:spcPct val="80000"/>
              </a:lnSpc>
              <a:buFont typeface="Wingdings" charset="2"/>
              <a:buNone/>
            </a:pPr>
            <a:r>
              <a:rPr lang="en-US" sz="800" dirty="0" smtClean="0"/>
              <a:t> </a:t>
            </a:r>
          </a:p>
        </p:txBody>
      </p:sp>
    </p:spTree>
    <p:extLst>
      <p:ext uri="{BB962C8B-B14F-4D97-AF65-F5344CB8AC3E}">
        <p14:creationId xmlns:p14="http://schemas.microsoft.com/office/powerpoint/2010/main" val="3613860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274320">
              <a:lnSpc>
                <a:spcPct val="120000"/>
              </a:lnSpc>
              <a:spcBef>
                <a:spcPts val="0"/>
              </a:spcBef>
              <a:spcAft>
                <a:spcPts val="600"/>
              </a:spcAft>
            </a:pPr>
            <a:r>
              <a:rPr lang="en-US" dirty="0"/>
              <a:t>State </a:t>
            </a:r>
            <a:r>
              <a:rPr lang="en-US" dirty="0" smtClean="0"/>
              <a:t>agencies must </a:t>
            </a:r>
            <a:r>
              <a:rPr lang="en-US" dirty="0"/>
              <a:t>have a 504/ADA Coordinator responsible for ensuring </a:t>
            </a:r>
            <a:r>
              <a:rPr lang="en-US" dirty="0" smtClean="0"/>
              <a:t>compliance.</a:t>
            </a:r>
            <a:endParaRPr lang="en-US" dirty="0"/>
          </a:p>
          <a:p>
            <a:pPr marL="457200" indent="-274320">
              <a:lnSpc>
                <a:spcPct val="120000"/>
              </a:lnSpc>
              <a:spcBef>
                <a:spcPts val="0"/>
              </a:spcBef>
              <a:spcAft>
                <a:spcPts val="600"/>
              </a:spcAft>
            </a:pPr>
            <a:endParaRPr lang="en-US" dirty="0"/>
          </a:p>
          <a:p>
            <a:pPr marL="457200" indent="-274320">
              <a:lnSpc>
                <a:spcPct val="120000"/>
              </a:lnSpc>
              <a:spcBef>
                <a:spcPts val="0"/>
              </a:spcBef>
              <a:spcAft>
                <a:spcPts val="600"/>
              </a:spcAft>
            </a:pPr>
            <a:r>
              <a:rPr lang="en-US" dirty="0"/>
              <a:t>State </a:t>
            </a:r>
            <a:r>
              <a:rPr lang="en-US" dirty="0" smtClean="0"/>
              <a:t>agencies must </a:t>
            </a:r>
            <a:r>
              <a:rPr lang="en-US" dirty="0"/>
              <a:t>have published grievance procedures and due process standards for “fair and prompt” resolution of 504/ADA complaints. </a:t>
            </a:r>
          </a:p>
          <a:p>
            <a:pPr marL="109728" indent="0">
              <a:lnSpc>
                <a:spcPct val="110000"/>
              </a:lnSpc>
              <a:spcBef>
                <a:spcPts val="0"/>
              </a:spcBef>
              <a:buNone/>
            </a:pP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41</a:t>
            </a:fld>
            <a:endParaRPr lang="en-US" dirty="0"/>
          </a:p>
        </p:txBody>
      </p:sp>
      <p:sp>
        <p:nvSpPr>
          <p:cNvPr id="4" name="Title 3"/>
          <p:cNvSpPr>
            <a:spLocks noGrp="1"/>
          </p:cNvSpPr>
          <p:nvPr>
            <p:ph type="title"/>
          </p:nvPr>
        </p:nvSpPr>
        <p:spPr/>
        <p:txBody>
          <a:bodyPr/>
          <a:lstStyle/>
          <a:p>
            <a:r>
              <a:rPr lang="en-US" dirty="0"/>
              <a:t>Disability Discrimination</a:t>
            </a:r>
          </a:p>
        </p:txBody>
      </p:sp>
    </p:spTree>
    <p:extLst>
      <p:ext uri="{BB962C8B-B14F-4D97-AF65-F5344CB8AC3E}">
        <p14:creationId xmlns:p14="http://schemas.microsoft.com/office/powerpoint/2010/main" val="282282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p:spPr>
        <p:txBody>
          <a:bodyPr/>
          <a:lstStyle/>
          <a:p>
            <a:fld id="{707E304F-CCE9-4940-BF05-76B05280DC80}" type="slidenum">
              <a:rPr lang="en-US" smtClean="0"/>
              <a:pPr/>
              <a:t>42</a:t>
            </a:fld>
            <a:endParaRPr lang="en-US" dirty="0" smtClean="0"/>
          </a:p>
        </p:txBody>
      </p:sp>
      <p:sp>
        <p:nvSpPr>
          <p:cNvPr id="37891" name="Rectangle 2"/>
          <p:cNvSpPr>
            <a:spLocks noGrp="1" noChangeArrowheads="1"/>
          </p:cNvSpPr>
          <p:nvPr>
            <p:ph type="title" idx="4294967295"/>
          </p:nvPr>
        </p:nvSpPr>
        <p:spPr>
          <a:xfrm>
            <a:off x="533400" y="274638"/>
            <a:ext cx="8229600" cy="1143000"/>
          </a:xfrm>
        </p:spPr>
        <p:txBody>
          <a:bodyPr>
            <a:normAutofit/>
          </a:bodyPr>
          <a:lstStyle/>
          <a:p>
            <a:pPr algn="ctr" eaLnBrk="1" hangingPunct="1"/>
            <a:r>
              <a:rPr lang="en-US" dirty="0" smtClean="0"/>
              <a:t>Compliance Reviews</a:t>
            </a:r>
          </a:p>
        </p:txBody>
      </p:sp>
      <p:sp>
        <p:nvSpPr>
          <p:cNvPr id="37892" name="Rectangle 3"/>
          <p:cNvSpPr>
            <a:spLocks noGrp="1" noChangeArrowheads="1"/>
          </p:cNvSpPr>
          <p:nvPr>
            <p:ph type="body" idx="4294967295"/>
          </p:nvPr>
        </p:nvSpPr>
        <p:spPr>
          <a:xfrm>
            <a:off x="1066800" y="1600200"/>
            <a:ext cx="7467600" cy="4876800"/>
          </a:xfrm>
        </p:spPr>
        <p:txBody>
          <a:bodyPr>
            <a:normAutofit/>
          </a:bodyPr>
          <a:lstStyle/>
          <a:p>
            <a:r>
              <a:rPr lang="en-US" dirty="0"/>
              <a:t>Examine the activities of State </a:t>
            </a:r>
            <a:r>
              <a:rPr lang="en-US" dirty="0" smtClean="0"/>
              <a:t>agencies, local agencies, and subrecipients to </a:t>
            </a:r>
            <a:r>
              <a:rPr lang="en-US" dirty="0"/>
              <a:t>determine Civil Rights </a:t>
            </a:r>
            <a:r>
              <a:rPr lang="en-US" dirty="0" smtClean="0"/>
              <a:t>compliance</a:t>
            </a:r>
            <a:endParaRPr lang="en-US" dirty="0"/>
          </a:p>
          <a:p>
            <a:endParaRPr lang="en-US" sz="1100" dirty="0"/>
          </a:p>
          <a:p>
            <a:endParaRPr lang="en-US" sz="1100" dirty="0"/>
          </a:p>
          <a:p>
            <a:pPr>
              <a:lnSpc>
                <a:spcPct val="90000"/>
              </a:lnSpc>
            </a:pPr>
            <a:r>
              <a:rPr lang="en-US" dirty="0"/>
              <a:t>FNS Civil Rights and Program staff review State </a:t>
            </a:r>
            <a:r>
              <a:rPr lang="en-US" dirty="0" smtClean="0"/>
              <a:t>agencies.</a:t>
            </a:r>
            <a:endParaRPr lang="en-US" sz="1900" dirty="0" smtClean="0"/>
          </a:p>
          <a:p>
            <a:pPr lvl="1">
              <a:lnSpc>
                <a:spcPct val="90000"/>
              </a:lnSpc>
            </a:pPr>
            <a:r>
              <a:rPr lang="en-US" sz="2000" dirty="0" smtClean="0"/>
              <a:t>FNS </a:t>
            </a:r>
            <a:r>
              <a:rPr lang="en-US" sz="2000" dirty="0"/>
              <a:t>staff and State agencies review </a:t>
            </a:r>
            <a:r>
              <a:rPr lang="en-US" sz="2000" dirty="0" smtClean="0"/>
              <a:t>local agencies and subrecipients</a:t>
            </a:r>
            <a:r>
              <a:rPr lang="en-US" sz="2000" dirty="0"/>
              <a:t>. </a:t>
            </a:r>
          </a:p>
          <a:p>
            <a:pPr marL="365760" lvl="1" indent="0">
              <a:lnSpc>
                <a:spcPct val="90000"/>
              </a:lnSpc>
              <a:buNone/>
            </a:pPr>
            <a:r>
              <a:rPr lang="en-US" sz="1800" dirty="0"/>
              <a:t>	</a:t>
            </a:r>
            <a:endParaRPr lang="en-US" sz="1900" dirty="0"/>
          </a:p>
          <a:p>
            <a:pPr>
              <a:lnSpc>
                <a:spcPct val="90000"/>
              </a:lnSpc>
            </a:pPr>
            <a:r>
              <a:rPr lang="en-US" dirty="0"/>
              <a:t>Significant findings must be provided in writing to the reviewed </a:t>
            </a:r>
            <a:r>
              <a:rPr lang="en-US" dirty="0" smtClean="0"/>
              <a:t>entity.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4B414B1E-33D5-42B4-BB55-B739259BF24E}" type="slidenum">
              <a:rPr lang="en-US" smtClean="0"/>
              <a:pPr/>
              <a:t>43</a:t>
            </a:fld>
            <a:endParaRPr lang="en-US" dirty="0" smtClean="0"/>
          </a:p>
        </p:txBody>
      </p:sp>
      <p:sp>
        <p:nvSpPr>
          <p:cNvPr id="38915" name="Rectangle 2"/>
          <p:cNvSpPr>
            <a:spLocks noGrp="1" noChangeArrowheads="1"/>
          </p:cNvSpPr>
          <p:nvPr>
            <p:ph type="title"/>
          </p:nvPr>
        </p:nvSpPr>
        <p:spPr>
          <a:xfrm>
            <a:off x="990600" y="228600"/>
            <a:ext cx="7696200" cy="1093788"/>
          </a:xfrm>
        </p:spPr>
        <p:txBody>
          <a:bodyPr>
            <a:noAutofit/>
          </a:bodyPr>
          <a:lstStyle/>
          <a:p>
            <a:pPr algn="ctr" eaLnBrk="1" hangingPunct="1"/>
            <a:r>
              <a:rPr lang="en-US" b="0" dirty="0" smtClean="0"/>
              <a:t>Compliance Reviews</a:t>
            </a:r>
          </a:p>
        </p:txBody>
      </p:sp>
      <p:sp>
        <p:nvSpPr>
          <p:cNvPr id="46084" name="Rectangle 3"/>
          <p:cNvSpPr>
            <a:spLocks noGrp="1" noChangeArrowheads="1"/>
          </p:cNvSpPr>
          <p:nvPr>
            <p:ph type="body" idx="1"/>
          </p:nvPr>
        </p:nvSpPr>
        <p:spPr>
          <a:xfrm>
            <a:off x="609600" y="1600200"/>
            <a:ext cx="7696200" cy="4876800"/>
          </a:xfrm>
        </p:spPr>
        <p:txBody>
          <a:bodyPr>
            <a:normAutofit/>
          </a:bodyPr>
          <a:lstStyle/>
          <a:p>
            <a:pPr marL="457200" indent="-457200">
              <a:lnSpc>
                <a:spcPct val="100000"/>
              </a:lnSpc>
              <a:spcBef>
                <a:spcPts val="0"/>
              </a:spcBef>
            </a:pPr>
            <a:r>
              <a:rPr lang="en-US" sz="2800" dirty="0"/>
              <a:t>There are three types of compliance </a:t>
            </a:r>
            <a:r>
              <a:rPr lang="en-US" sz="2800" dirty="0" smtClean="0"/>
              <a:t>reviews</a:t>
            </a:r>
          </a:p>
          <a:p>
            <a:pPr marL="0" indent="0">
              <a:lnSpc>
                <a:spcPct val="100000"/>
              </a:lnSpc>
              <a:spcBef>
                <a:spcPts val="0"/>
              </a:spcBef>
              <a:buNone/>
            </a:pPr>
            <a:endParaRPr lang="en-US" sz="1400" dirty="0"/>
          </a:p>
          <a:p>
            <a:pPr marL="1234440" lvl="2" indent="-457200">
              <a:lnSpc>
                <a:spcPct val="100000"/>
              </a:lnSpc>
              <a:spcBef>
                <a:spcPts val="0"/>
              </a:spcBef>
              <a:buFont typeface="+mj-lt"/>
              <a:buAutoNum type="arabicPeriod"/>
            </a:pPr>
            <a:endParaRPr lang="en-US" dirty="0"/>
          </a:p>
          <a:p>
            <a:pPr lvl="2">
              <a:lnSpc>
                <a:spcPct val="100000"/>
              </a:lnSpc>
              <a:spcBef>
                <a:spcPts val="0"/>
              </a:spcBef>
            </a:pPr>
            <a:r>
              <a:rPr lang="en-US" sz="2500" dirty="0"/>
              <a:t> </a:t>
            </a:r>
            <a:r>
              <a:rPr lang="en-US" sz="2500" dirty="0" smtClean="0"/>
              <a:t>Pre-award compliance reviews</a:t>
            </a:r>
            <a:r>
              <a:rPr lang="en-US" sz="2400" dirty="0"/>
              <a:t/>
            </a:r>
            <a:br>
              <a:rPr lang="en-US" sz="2400" dirty="0"/>
            </a:br>
            <a:endParaRPr lang="en-US" sz="2400" dirty="0"/>
          </a:p>
          <a:p>
            <a:pPr lvl="2">
              <a:lnSpc>
                <a:spcPct val="100000"/>
              </a:lnSpc>
              <a:spcBef>
                <a:spcPts val="0"/>
              </a:spcBef>
            </a:pPr>
            <a:r>
              <a:rPr lang="en-US" sz="2500" dirty="0"/>
              <a:t> Routine </a:t>
            </a:r>
            <a:r>
              <a:rPr lang="en-US" sz="2500" dirty="0" smtClean="0"/>
              <a:t>(post-award</a:t>
            </a:r>
            <a:r>
              <a:rPr lang="en-US" sz="2500" dirty="0"/>
              <a:t>) </a:t>
            </a:r>
            <a:r>
              <a:rPr lang="en-US" sz="2500" dirty="0" smtClean="0"/>
              <a:t>compliance reviews</a:t>
            </a:r>
            <a:r>
              <a:rPr lang="en-US" sz="2400" dirty="0"/>
              <a:t/>
            </a:r>
            <a:br>
              <a:rPr lang="en-US" sz="2400" dirty="0"/>
            </a:br>
            <a:endParaRPr lang="en-US" sz="2400" dirty="0"/>
          </a:p>
          <a:p>
            <a:pPr lvl="2">
              <a:lnSpc>
                <a:spcPct val="100000"/>
              </a:lnSpc>
              <a:spcBef>
                <a:spcPts val="0"/>
              </a:spcBef>
            </a:pPr>
            <a:r>
              <a:rPr lang="en-US" sz="2500" dirty="0"/>
              <a:t> Special </a:t>
            </a:r>
            <a:r>
              <a:rPr lang="en-US" sz="2500" dirty="0" smtClean="0"/>
              <a:t>compliance </a:t>
            </a:r>
            <a:r>
              <a:rPr lang="en-US" sz="2500" dirty="0"/>
              <a:t>r</a:t>
            </a:r>
            <a:r>
              <a:rPr lang="en-US" sz="2500" dirty="0" smtClean="0"/>
              <a:t>eviews</a:t>
            </a:r>
            <a:endParaRPr lang="en-US" sz="2500" dirty="0"/>
          </a:p>
          <a:p>
            <a:pPr marL="1171194" lvl="2" indent="-533400">
              <a:lnSpc>
                <a:spcPct val="90000"/>
              </a:lnSpc>
              <a:defRPr/>
            </a:pPr>
            <a:endParaRPr lang="en-US" sz="2200" kern="1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24800" cy="4525963"/>
          </a:xfrm>
        </p:spPr>
        <p:txBody>
          <a:bodyPr/>
          <a:lstStyle/>
          <a:p>
            <a:pPr>
              <a:lnSpc>
                <a:spcPct val="100000"/>
              </a:lnSpc>
              <a:spcBef>
                <a:spcPts val="0"/>
              </a:spcBef>
            </a:pPr>
            <a:r>
              <a:rPr lang="en-US" dirty="0"/>
              <a:t>State </a:t>
            </a:r>
            <a:r>
              <a:rPr lang="en-US" dirty="0" smtClean="0"/>
              <a:t>and local agencies </a:t>
            </a:r>
            <a:r>
              <a:rPr lang="en-US" dirty="0"/>
              <a:t>must be in compliance with Civil Rights requirements </a:t>
            </a:r>
            <a:r>
              <a:rPr lang="en-US" u="sng" dirty="0"/>
              <a:t>prior to approval </a:t>
            </a:r>
            <a:r>
              <a:rPr lang="en-US" dirty="0"/>
              <a:t>for Federal financial assistance</a:t>
            </a:r>
            <a:r>
              <a:rPr lang="en-US" dirty="0" smtClean="0"/>
              <a:t>.</a:t>
            </a:r>
          </a:p>
          <a:p>
            <a:pPr>
              <a:lnSpc>
                <a:spcPct val="100000"/>
              </a:lnSpc>
              <a:spcBef>
                <a:spcPts val="0"/>
              </a:spcBef>
            </a:pPr>
            <a:endParaRPr lang="en-US" dirty="0"/>
          </a:p>
          <a:p>
            <a:pPr>
              <a:lnSpc>
                <a:spcPct val="100000"/>
              </a:lnSpc>
              <a:spcBef>
                <a:spcPts val="0"/>
              </a:spcBef>
            </a:pPr>
            <a:r>
              <a:rPr lang="en-US" dirty="0" smtClean="0"/>
              <a:t>Usually conducted as desk reviews. </a:t>
            </a:r>
          </a:p>
          <a:p>
            <a:pPr>
              <a:lnSpc>
                <a:spcPct val="100000"/>
              </a:lnSpc>
              <a:spcBef>
                <a:spcPts val="0"/>
              </a:spcBef>
            </a:pPr>
            <a:endParaRPr lang="en-US" dirty="0"/>
          </a:p>
          <a:p>
            <a:pPr>
              <a:lnSpc>
                <a:spcPct val="100000"/>
              </a:lnSpc>
              <a:spcBef>
                <a:spcPts val="0"/>
              </a:spcBef>
            </a:pPr>
            <a:r>
              <a:rPr lang="en-US" dirty="0" smtClean="0"/>
              <a:t>Reports must be maintained in appropriate program files.</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44</a:t>
            </a:fld>
            <a:endParaRPr lang="en-US" dirty="0"/>
          </a:p>
        </p:txBody>
      </p:sp>
      <p:sp>
        <p:nvSpPr>
          <p:cNvPr id="4" name="Title 3"/>
          <p:cNvSpPr>
            <a:spLocks noGrp="1"/>
          </p:cNvSpPr>
          <p:nvPr>
            <p:ph type="title"/>
          </p:nvPr>
        </p:nvSpPr>
        <p:spPr/>
        <p:txBody>
          <a:bodyPr/>
          <a:lstStyle/>
          <a:p>
            <a:r>
              <a:rPr lang="en-US" dirty="0" smtClean="0"/>
              <a:t>Pre-Award Compliance Reviews</a:t>
            </a:r>
            <a:endParaRPr lang="en-US" dirty="0"/>
          </a:p>
        </p:txBody>
      </p:sp>
    </p:spTree>
    <p:extLst>
      <p:ext uri="{BB962C8B-B14F-4D97-AF65-F5344CB8AC3E}">
        <p14:creationId xmlns:p14="http://schemas.microsoft.com/office/powerpoint/2010/main" val="3871170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24800" cy="4525963"/>
          </a:xfrm>
        </p:spPr>
        <p:txBody>
          <a:bodyPr>
            <a:normAutofit lnSpcReduction="10000"/>
          </a:bodyPr>
          <a:lstStyle/>
          <a:p>
            <a:pPr>
              <a:lnSpc>
                <a:spcPct val="100000"/>
              </a:lnSpc>
              <a:spcBef>
                <a:spcPts val="0"/>
              </a:spcBef>
            </a:pPr>
            <a:r>
              <a:rPr lang="en-US" dirty="0" smtClean="0"/>
              <a:t>Pre-award Civil Rights information included as part of the application must, at a minimum, include:</a:t>
            </a:r>
          </a:p>
          <a:p>
            <a:pPr lvl="1">
              <a:lnSpc>
                <a:spcPct val="100000"/>
              </a:lnSpc>
              <a:spcBef>
                <a:spcPts val="0"/>
              </a:spcBef>
            </a:pPr>
            <a:r>
              <a:rPr lang="en-US" u="sng" dirty="0" smtClean="0"/>
              <a:t>NSLP, SBP, SMP</a:t>
            </a:r>
          </a:p>
          <a:p>
            <a:pPr lvl="2">
              <a:lnSpc>
                <a:spcPct val="100000"/>
              </a:lnSpc>
              <a:spcBef>
                <a:spcPts val="0"/>
              </a:spcBef>
            </a:pPr>
            <a:r>
              <a:rPr lang="en-US" dirty="0" smtClean="0"/>
              <a:t>Copies of free and reduced price policy statements, letters to parents, public releases, and any other materials used to publicize the program’s availability and nondiscrimination requirements</a:t>
            </a:r>
          </a:p>
          <a:p>
            <a:pPr lvl="2">
              <a:lnSpc>
                <a:spcPct val="100000"/>
              </a:lnSpc>
              <a:spcBef>
                <a:spcPts val="0"/>
              </a:spcBef>
            </a:pPr>
            <a:r>
              <a:rPr lang="en-US" dirty="0" smtClean="0"/>
              <a:t>Estimated data on the racial and ethnic makeup of the applicant organization’s program service area and enrollment</a:t>
            </a:r>
          </a:p>
          <a:p>
            <a:pPr lvl="2">
              <a:lnSpc>
                <a:spcPct val="100000"/>
              </a:lnSpc>
              <a:spcBef>
                <a:spcPts val="0"/>
              </a:spcBef>
            </a:pPr>
            <a:r>
              <a:rPr lang="en-US" dirty="0" smtClean="0"/>
              <a:t>A description of membership requirements as a prerequisite for admission to the applicant’s institution (if applicable)</a:t>
            </a:r>
          </a:p>
          <a:p>
            <a:pPr lvl="2">
              <a:lnSpc>
                <a:spcPct val="100000"/>
              </a:lnSpc>
              <a:spcBef>
                <a:spcPts val="0"/>
              </a:spcBef>
            </a:pPr>
            <a:r>
              <a:rPr lang="en-US" dirty="0" smtClean="0"/>
              <a:t>The names of other Federal agencies providing assistance to the applicant organization and whether the applicant has ever been found to be in noncompliance by those Federal agencies</a:t>
            </a:r>
          </a:p>
          <a:p>
            <a:pPr lvl="1">
              <a:lnSpc>
                <a:spcPct val="100000"/>
              </a:lnSpc>
              <a:spcBef>
                <a:spcPts val="0"/>
              </a:spcBef>
            </a:pP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45</a:t>
            </a:fld>
            <a:endParaRPr lang="en-US" dirty="0"/>
          </a:p>
        </p:txBody>
      </p:sp>
      <p:sp>
        <p:nvSpPr>
          <p:cNvPr id="4" name="Title 3"/>
          <p:cNvSpPr>
            <a:spLocks noGrp="1"/>
          </p:cNvSpPr>
          <p:nvPr>
            <p:ph type="title"/>
          </p:nvPr>
        </p:nvSpPr>
        <p:spPr/>
        <p:txBody>
          <a:bodyPr/>
          <a:lstStyle/>
          <a:p>
            <a:r>
              <a:rPr lang="en-US" dirty="0" smtClean="0"/>
              <a:t>Pre-Award Compliance Reviews</a:t>
            </a:r>
            <a:endParaRPr lang="en-US" dirty="0"/>
          </a:p>
        </p:txBody>
      </p:sp>
    </p:spTree>
    <p:extLst>
      <p:ext uri="{BB962C8B-B14F-4D97-AF65-F5344CB8AC3E}">
        <p14:creationId xmlns:p14="http://schemas.microsoft.com/office/powerpoint/2010/main" val="2807509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24800" cy="4525963"/>
          </a:xfrm>
        </p:spPr>
        <p:txBody>
          <a:bodyPr/>
          <a:lstStyle/>
          <a:p>
            <a:pPr>
              <a:lnSpc>
                <a:spcPct val="100000"/>
              </a:lnSpc>
              <a:spcBef>
                <a:spcPts val="0"/>
              </a:spcBef>
            </a:pPr>
            <a:r>
              <a:rPr lang="en-US" dirty="0" smtClean="0"/>
              <a:t>Pre-award Civil Rights information included as part of the application must, at a minimum, include:</a:t>
            </a:r>
          </a:p>
          <a:p>
            <a:pPr lvl="1">
              <a:lnSpc>
                <a:spcPct val="100000"/>
              </a:lnSpc>
              <a:spcBef>
                <a:spcPts val="0"/>
              </a:spcBef>
            </a:pPr>
            <a:r>
              <a:rPr lang="en-US" u="sng" dirty="0" smtClean="0"/>
              <a:t>CACFP, SFSP</a:t>
            </a:r>
          </a:p>
          <a:p>
            <a:pPr lvl="2">
              <a:lnSpc>
                <a:spcPct val="100000"/>
              </a:lnSpc>
              <a:spcBef>
                <a:spcPts val="0"/>
              </a:spcBef>
            </a:pPr>
            <a:r>
              <a:rPr lang="en-US" dirty="0" smtClean="0"/>
              <a:t>An estimate of the racial and ethnic makeup of the population to be served</a:t>
            </a:r>
          </a:p>
          <a:p>
            <a:pPr lvl="2">
              <a:lnSpc>
                <a:spcPct val="100000"/>
              </a:lnSpc>
              <a:spcBef>
                <a:spcPts val="0"/>
              </a:spcBef>
            </a:pPr>
            <a:r>
              <a:rPr lang="en-US" dirty="0" smtClean="0"/>
              <a:t>Efforts to be used to assure that underserved populations have an equal opportunity to participate</a:t>
            </a:r>
          </a:p>
          <a:p>
            <a:pPr lvl="2">
              <a:lnSpc>
                <a:spcPct val="100000"/>
              </a:lnSpc>
              <a:spcBef>
                <a:spcPts val="0"/>
              </a:spcBef>
            </a:pPr>
            <a:r>
              <a:rPr lang="en-US" dirty="0" smtClean="0"/>
              <a:t>Efforts to be used to contact grassroots organizations about the opportunity to participate</a:t>
            </a:r>
          </a:p>
          <a:p>
            <a:pPr lvl="2">
              <a:lnSpc>
                <a:spcPct val="100000"/>
              </a:lnSpc>
              <a:spcBef>
                <a:spcPts val="0"/>
              </a:spcBef>
            </a:pPr>
            <a:r>
              <a:rPr lang="en-US" dirty="0" smtClean="0"/>
              <a:t>The names of other Federal agencies providing assistance to the applicant organization and whether the applicant has ever been found to be in noncompliance by those Federal agencies </a:t>
            </a:r>
          </a:p>
          <a:p>
            <a:pPr lvl="2">
              <a:lnSpc>
                <a:spcPct val="100000"/>
              </a:lnSpc>
              <a:spcBef>
                <a:spcPts val="0"/>
              </a:spcBef>
            </a:pPr>
            <a:endParaRPr lang="en-US" dirty="0" smtClean="0"/>
          </a:p>
          <a:p>
            <a:pPr lvl="2">
              <a:lnSpc>
                <a:spcPct val="100000"/>
              </a:lnSpc>
              <a:spcBef>
                <a:spcPts val="0"/>
              </a:spcBef>
            </a:pP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46</a:t>
            </a:fld>
            <a:endParaRPr lang="en-US" dirty="0"/>
          </a:p>
        </p:txBody>
      </p:sp>
      <p:sp>
        <p:nvSpPr>
          <p:cNvPr id="4" name="Title 3"/>
          <p:cNvSpPr>
            <a:spLocks noGrp="1"/>
          </p:cNvSpPr>
          <p:nvPr>
            <p:ph type="title"/>
          </p:nvPr>
        </p:nvSpPr>
        <p:spPr/>
        <p:txBody>
          <a:bodyPr/>
          <a:lstStyle/>
          <a:p>
            <a:r>
              <a:rPr lang="en-US" dirty="0" smtClean="0"/>
              <a:t>Pre-Award Compliance Reviews</a:t>
            </a:r>
            <a:endParaRPr lang="en-US" dirty="0"/>
          </a:p>
        </p:txBody>
      </p:sp>
    </p:spTree>
    <p:extLst>
      <p:ext uri="{BB962C8B-B14F-4D97-AF65-F5344CB8AC3E}">
        <p14:creationId xmlns:p14="http://schemas.microsoft.com/office/powerpoint/2010/main" val="4067764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838200" y="1328724"/>
            <a:ext cx="7772400" cy="5181600"/>
          </a:xfrm>
        </p:spPr>
        <p:txBody>
          <a:bodyPr>
            <a:noAutofit/>
          </a:bodyPr>
          <a:lstStyle/>
          <a:p>
            <a:pPr>
              <a:lnSpc>
                <a:spcPct val="100000"/>
              </a:lnSpc>
              <a:spcBef>
                <a:spcPts val="0"/>
              </a:spcBef>
            </a:pPr>
            <a:r>
              <a:rPr lang="en-US" sz="2000" dirty="0"/>
              <a:t>FNS and State </a:t>
            </a:r>
            <a:r>
              <a:rPr lang="en-US" sz="2000" dirty="0" smtClean="0"/>
              <a:t>agencies </a:t>
            </a:r>
            <a:r>
              <a:rPr lang="en-US" sz="2000" dirty="0"/>
              <a:t>must conduct routine compliance reviews as identified by FNS Instruction 113-1 and program-specific </a:t>
            </a:r>
            <a:r>
              <a:rPr lang="en-US" sz="2000" dirty="0" smtClean="0"/>
              <a:t>regulations and policies</a:t>
            </a:r>
          </a:p>
          <a:p>
            <a:pPr marL="109728" indent="0">
              <a:lnSpc>
                <a:spcPct val="100000"/>
              </a:lnSpc>
              <a:spcBef>
                <a:spcPts val="0"/>
              </a:spcBef>
              <a:buNone/>
            </a:pPr>
            <a:endParaRPr lang="en-US" sz="2000" dirty="0" smtClean="0"/>
          </a:p>
          <a:p>
            <a:pPr>
              <a:lnSpc>
                <a:spcPct val="100000"/>
              </a:lnSpc>
              <a:spcBef>
                <a:spcPts val="0"/>
              </a:spcBef>
            </a:pPr>
            <a:r>
              <a:rPr lang="en-US" sz="2000" dirty="0" smtClean="0"/>
              <a:t>Assess all of the Civil Rights compliance areas </a:t>
            </a:r>
            <a:endParaRPr lang="en-US" sz="2000" dirty="0"/>
          </a:p>
          <a:p>
            <a:pPr marL="0" indent="0">
              <a:lnSpc>
                <a:spcPct val="100000"/>
              </a:lnSpc>
              <a:spcBef>
                <a:spcPts val="0"/>
              </a:spcBef>
              <a:buNone/>
            </a:pPr>
            <a:endParaRPr lang="en-US" sz="2000" dirty="0"/>
          </a:p>
          <a:p>
            <a:pPr>
              <a:lnSpc>
                <a:spcPct val="100000"/>
              </a:lnSpc>
              <a:spcBef>
                <a:spcPts val="0"/>
              </a:spcBef>
            </a:pPr>
            <a:r>
              <a:rPr lang="en-US" sz="2000" dirty="0"/>
              <a:t>Sample post-award review questions</a:t>
            </a:r>
          </a:p>
          <a:p>
            <a:pPr lvl="1">
              <a:lnSpc>
                <a:spcPct val="100000"/>
              </a:lnSpc>
              <a:spcBef>
                <a:spcPts val="0"/>
              </a:spcBef>
            </a:pPr>
            <a:r>
              <a:rPr lang="en-US" sz="1800" dirty="0"/>
              <a:t>Do printed materials contain the nondiscrimination statement?</a:t>
            </a:r>
          </a:p>
          <a:p>
            <a:pPr lvl="1">
              <a:lnSpc>
                <a:spcPct val="100000"/>
              </a:lnSpc>
              <a:spcBef>
                <a:spcPts val="0"/>
              </a:spcBef>
            </a:pPr>
            <a:r>
              <a:rPr lang="en-US" sz="1800" dirty="0"/>
              <a:t>Is the </a:t>
            </a:r>
            <a:r>
              <a:rPr lang="en-US" sz="1800" dirty="0" smtClean="0"/>
              <a:t>“And </a:t>
            </a:r>
            <a:r>
              <a:rPr lang="en-US" sz="1800" dirty="0"/>
              <a:t>Justice For </a:t>
            </a:r>
            <a:r>
              <a:rPr lang="en-US" sz="1800" dirty="0" smtClean="0"/>
              <a:t>All” </a:t>
            </a:r>
            <a:r>
              <a:rPr lang="en-US" sz="1800" dirty="0"/>
              <a:t>poster displayed appropriately?</a:t>
            </a:r>
          </a:p>
          <a:p>
            <a:pPr lvl="1">
              <a:lnSpc>
                <a:spcPct val="100000"/>
              </a:lnSpc>
              <a:spcBef>
                <a:spcPts val="0"/>
              </a:spcBef>
            </a:pPr>
            <a:r>
              <a:rPr lang="en-US" sz="1800" dirty="0"/>
              <a:t>Are program informational materials available to all?</a:t>
            </a:r>
          </a:p>
          <a:p>
            <a:pPr lvl="1">
              <a:lnSpc>
                <a:spcPct val="100000"/>
              </a:lnSpc>
              <a:spcBef>
                <a:spcPts val="0"/>
              </a:spcBef>
            </a:pPr>
            <a:r>
              <a:rPr lang="en-US" sz="1800" dirty="0"/>
              <a:t>Is data on race and ethnicity collected appropriately?</a:t>
            </a:r>
          </a:p>
          <a:p>
            <a:pPr lvl="1">
              <a:lnSpc>
                <a:spcPct val="100000"/>
              </a:lnSpc>
              <a:spcBef>
                <a:spcPts val="0"/>
              </a:spcBef>
            </a:pPr>
            <a:r>
              <a:rPr lang="en-US" sz="1800" dirty="0"/>
              <a:t>How are applicants and participants advised of their right to file a Civil Rights complaint of discrimination?</a:t>
            </a:r>
          </a:p>
          <a:p>
            <a:pPr lvl="1">
              <a:lnSpc>
                <a:spcPct val="100000"/>
              </a:lnSpc>
              <a:spcBef>
                <a:spcPts val="0"/>
              </a:spcBef>
            </a:pPr>
            <a:r>
              <a:rPr lang="en-US" sz="1800" dirty="0"/>
              <a:t>Are reasonable accommodations appropriately made for people with disabilities</a:t>
            </a:r>
            <a:r>
              <a:rPr lang="en-US" sz="1800" dirty="0" smtClean="0"/>
              <a:t>?</a:t>
            </a:r>
          </a:p>
          <a:p>
            <a:pPr lvl="1">
              <a:lnSpc>
                <a:spcPct val="100000"/>
              </a:lnSpc>
              <a:spcBef>
                <a:spcPts val="0"/>
              </a:spcBef>
            </a:pPr>
            <a:r>
              <a:rPr lang="en-US" sz="1800" dirty="0" smtClean="0"/>
              <a:t>Are appropriate language services provided?</a:t>
            </a:r>
            <a:endParaRPr lang="en-US" sz="1800" dirty="0"/>
          </a:p>
        </p:txBody>
      </p:sp>
      <p:sp>
        <p:nvSpPr>
          <p:cNvPr id="20484" name="Slide Number Placeholder 3"/>
          <p:cNvSpPr>
            <a:spLocks noGrp="1"/>
          </p:cNvSpPr>
          <p:nvPr>
            <p:ph type="sldNum" sz="quarter" idx="12"/>
          </p:nvPr>
        </p:nvSpPr>
        <p:spPr>
          <a:noFill/>
        </p:spPr>
        <p:txBody>
          <a:bodyPr/>
          <a:lstStyle/>
          <a:p>
            <a:fld id="{51C7A9B5-814B-4B4C-930B-C70C70B48246}" type="slidenum">
              <a:rPr lang="en-US" smtClean="0"/>
              <a:pPr/>
              <a:t>47</a:t>
            </a:fld>
            <a:endParaRPr lang="en-US" dirty="0" smtClean="0"/>
          </a:p>
        </p:txBody>
      </p:sp>
      <p:sp>
        <p:nvSpPr>
          <p:cNvPr id="6" name="Rectangle 2"/>
          <p:cNvSpPr txBox="1">
            <a:spLocks noChangeArrowheads="1"/>
          </p:cNvSpPr>
          <p:nvPr/>
        </p:nvSpPr>
        <p:spPr bwMode="auto">
          <a:xfrm>
            <a:off x="990600" y="228600"/>
            <a:ext cx="7696200" cy="1093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Routine/Post-Award Reviews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81328"/>
            <a:ext cx="7924800" cy="4525963"/>
          </a:xfrm>
        </p:spPr>
        <p:txBody>
          <a:bodyPr>
            <a:normAutofit fontScale="70000" lnSpcReduction="20000"/>
          </a:bodyPr>
          <a:lstStyle/>
          <a:p>
            <a:pPr>
              <a:lnSpc>
                <a:spcPct val="120000"/>
              </a:lnSpc>
              <a:spcBef>
                <a:spcPts val="0"/>
              </a:spcBef>
            </a:pPr>
            <a:r>
              <a:rPr lang="en-US" dirty="0" smtClean="0"/>
              <a:t>Conducted by USDA’s Office of the Assistant Secretary for Civil Rights independently or in conjunction with FNS program or Civil Rights staff</a:t>
            </a:r>
          </a:p>
          <a:p>
            <a:pPr marL="109728" indent="0">
              <a:lnSpc>
                <a:spcPct val="120000"/>
              </a:lnSpc>
              <a:spcBef>
                <a:spcPts val="0"/>
              </a:spcBef>
              <a:buNone/>
            </a:pPr>
            <a:endParaRPr lang="en-US" dirty="0" smtClean="0"/>
          </a:p>
          <a:p>
            <a:pPr>
              <a:lnSpc>
                <a:spcPct val="120000"/>
              </a:lnSpc>
              <a:spcBef>
                <a:spcPts val="0"/>
              </a:spcBef>
            </a:pPr>
            <a:r>
              <a:rPr lang="en-US" dirty="0" smtClean="0"/>
              <a:t>May </a:t>
            </a:r>
            <a:r>
              <a:rPr lang="en-US" dirty="0"/>
              <a:t>be scheduled or </a:t>
            </a:r>
            <a:r>
              <a:rPr lang="en-US" dirty="0" smtClean="0"/>
              <a:t>unscheduled</a:t>
            </a:r>
          </a:p>
          <a:p>
            <a:pPr marL="109728" indent="0">
              <a:lnSpc>
                <a:spcPct val="120000"/>
              </a:lnSpc>
              <a:spcBef>
                <a:spcPts val="0"/>
              </a:spcBef>
              <a:buNone/>
            </a:pPr>
            <a:endParaRPr lang="en-US" dirty="0"/>
          </a:p>
          <a:p>
            <a:pPr>
              <a:lnSpc>
                <a:spcPct val="120000"/>
              </a:lnSpc>
              <a:spcBef>
                <a:spcPts val="0"/>
              </a:spcBef>
            </a:pPr>
            <a:endParaRPr lang="en-US" sz="900" dirty="0"/>
          </a:p>
          <a:p>
            <a:pPr>
              <a:lnSpc>
                <a:spcPct val="120000"/>
              </a:lnSpc>
              <a:spcBef>
                <a:spcPts val="0"/>
              </a:spcBef>
            </a:pPr>
            <a:r>
              <a:rPr lang="en-US" dirty="0"/>
              <a:t>To follow-up on previous findings of </a:t>
            </a:r>
            <a:r>
              <a:rPr lang="en-US" dirty="0" smtClean="0"/>
              <a:t>noncompliance</a:t>
            </a:r>
          </a:p>
          <a:p>
            <a:pPr marL="109728" indent="0">
              <a:lnSpc>
                <a:spcPct val="120000"/>
              </a:lnSpc>
              <a:spcBef>
                <a:spcPts val="0"/>
              </a:spcBef>
              <a:buNone/>
            </a:pPr>
            <a:endParaRPr lang="en-US" dirty="0"/>
          </a:p>
          <a:p>
            <a:pPr>
              <a:lnSpc>
                <a:spcPct val="120000"/>
              </a:lnSpc>
              <a:spcBef>
                <a:spcPts val="0"/>
              </a:spcBef>
            </a:pPr>
            <a:endParaRPr lang="en-US" sz="900" dirty="0"/>
          </a:p>
          <a:p>
            <a:pPr>
              <a:lnSpc>
                <a:spcPct val="120000"/>
              </a:lnSpc>
              <a:spcBef>
                <a:spcPts val="0"/>
              </a:spcBef>
            </a:pPr>
            <a:r>
              <a:rPr lang="en-US" dirty="0"/>
              <a:t>To investigate reports of noncompliance by other agencies, media, or grassroots </a:t>
            </a:r>
            <a:r>
              <a:rPr lang="en-US" dirty="0" smtClean="0"/>
              <a:t>organizations</a:t>
            </a:r>
          </a:p>
          <a:p>
            <a:pPr marL="109728" indent="0">
              <a:lnSpc>
                <a:spcPct val="120000"/>
              </a:lnSpc>
              <a:spcBef>
                <a:spcPts val="0"/>
              </a:spcBef>
              <a:buNone/>
            </a:pPr>
            <a:endParaRPr lang="en-US" dirty="0"/>
          </a:p>
          <a:p>
            <a:pPr>
              <a:lnSpc>
                <a:spcPct val="120000"/>
              </a:lnSpc>
              <a:spcBef>
                <a:spcPts val="0"/>
              </a:spcBef>
            </a:pPr>
            <a:endParaRPr lang="en-US" sz="900" dirty="0"/>
          </a:p>
          <a:p>
            <a:pPr>
              <a:lnSpc>
                <a:spcPct val="120000"/>
              </a:lnSpc>
              <a:spcBef>
                <a:spcPts val="0"/>
              </a:spcBef>
            </a:pPr>
            <a:r>
              <a:rPr lang="en-US" dirty="0"/>
              <a:t>May be specific to an incident or </a:t>
            </a:r>
            <a:r>
              <a:rPr lang="en-US" dirty="0" smtClean="0"/>
              <a:t>policy</a:t>
            </a:r>
          </a:p>
          <a:p>
            <a:pPr marL="109728" indent="0">
              <a:lnSpc>
                <a:spcPct val="120000"/>
              </a:lnSpc>
              <a:spcBef>
                <a:spcPts val="0"/>
              </a:spcBef>
              <a:buNone/>
            </a:pPr>
            <a:endParaRPr lang="en-US" dirty="0"/>
          </a:p>
          <a:p>
            <a:pPr>
              <a:lnSpc>
                <a:spcPct val="120000"/>
              </a:lnSpc>
              <a:spcBef>
                <a:spcPts val="0"/>
              </a:spcBef>
            </a:pPr>
            <a:endParaRPr lang="en-US" sz="900" dirty="0"/>
          </a:p>
          <a:p>
            <a:pPr>
              <a:lnSpc>
                <a:spcPct val="120000"/>
              </a:lnSpc>
              <a:spcBef>
                <a:spcPts val="0"/>
              </a:spcBef>
            </a:pPr>
            <a:r>
              <a:rPr lang="en-US" dirty="0"/>
              <a:t>History of statistical underrepresentation of particular group(s</a:t>
            </a:r>
            <a:r>
              <a:rPr lang="en-US" dirty="0" smtClean="0"/>
              <a:t>)</a:t>
            </a:r>
          </a:p>
          <a:p>
            <a:pPr marL="109728" indent="0">
              <a:lnSpc>
                <a:spcPct val="120000"/>
              </a:lnSpc>
              <a:spcBef>
                <a:spcPts val="0"/>
              </a:spcBef>
              <a:buNone/>
            </a:pPr>
            <a:endParaRPr lang="en-US" dirty="0"/>
          </a:p>
          <a:p>
            <a:pPr>
              <a:lnSpc>
                <a:spcPct val="120000"/>
              </a:lnSpc>
              <a:spcBef>
                <a:spcPts val="0"/>
              </a:spcBef>
            </a:pPr>
            <a:endParaRPr lang="en-US" sz="1050" dirty="0"/>
          </a:p>
          <a:p>
            <a:pPr>
              <a:lnSpc>
                <a:spcPct val="120000"/>
              </a:lnSpc>
              <a:spcBef>
                <a:spcPts val="0"/>
              </a:spcBef>
            </a:pPr>
            <a:r>
              <a:rPr lang="en-US" dirty="0"/>
              <a:t>Pattern of complaints of </a:t>
            </a:r>
            <a:r>
              <a:rPr lang="en-US" dirty="0" smtClean="0"/>
              <a:t>discrimination</a:t>
            </a: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48</a:t>
            </a:fld>
            <a:endParaRPr lang="en-US" dirty="0"/>
          </a:p>
        </p:txBody>
      </p:sp>
      <p:sp>
        <p:nvSpPr>
          <p:cNvPr id="4" name="Title 3"/>
          <p:cNvSpPr>
            <a:spLocks noGrp="1"/>
          </p:cNvSpPr>
          <p:nvPr>
            <p:ph type="title"/>
          </p:nvPr>
        </p:nvSpPr>
        <p:spPr>
          <a:xfrm>
            <a:off x="457200" y="228600"/>
            <a:ext cx="8229600" cy="1143000"/>
          </a:xfrm>
        </p:spPr>
        <p:txBody>
          <a:bodyPr>
            <a:noAutofit/>
          </a:bodyPr>
          <a:lstStyle/>
          <a:p>
            <a:pPr lvl="0" algn="ctr"/>
            <a:r>
              <a:rPr lang="en-US" b="0" kern="0" dirty="0" smtClean="0">
                <a:effectLst/>
              </a:rPr>
              <a:t/>
            </a:r>
            <a:br>
              <a:rPr lang="en-US" b="0" kern="0" dirty="0" smtClean="0">
                <a:effectLst/>
              </a:rPr>
            </a:br>
            <a:r>
              <a:rPr lang="en-US" b="0" kern="0" dirty="0" smtClean="0">
                <a:effectLst/>
              </a:rPr>
              <a:t>Special Compliance Reviews </a:t>
            </a:r>
            <a:br>
              <a:rPr lang="en-US" b="0" kern="0" dirty="0" smtClean="0">
                <a:effectLst/>
              </a:rPr>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02BDD580-778B-47DF-9A2F-5CA9D4227DD5}" type="slidenum">
              <a:rPr lang="en-US" smtClean="0"/>
              <a:pPr/>
              <a:t>49</a:t>
            </a:fld>
            <a:endParaRPr lang="en-US" dirty="0" smtClean="0"/>
          </a:p>
        </p:txBody>
      </p:sp>
      <p:sp>
        <p:nvSpPr>
          <p:cNvPr id="45059" name="Rectangle 2"/>
          <p:cNvSpPr>
            <a:spLocks noGrp="1" noChangeArrowheads="1"/>
          </p:cNvSpPr>
          <p:nvPr>
            <p:ph type="title"/>
          </p:nvPr>
        </p:nvSpPr>
        <p:spPr>
          <a:xfrm>
            <a:off x="461665" y="8164"/>
            <a:ext cx="8229600" cy="1143000"/>
          </a:xfrm>
        </p:spPr>
        <p:txBody>
          <a:bodyPr/>
          <a:lstStyle/>
          <a:p>
            <a:pPr algn="ctr" eaLnBrk="1" hangingPunct="1"/>
            <a:r>
              <a:rPr lang="en-US" sz="2800" dirty="0" smtClean="0">
                <a:latin typeface="Tahoma" charset="0"/>
              </a:rPr>
              <a:t> </a:t>
            </a:r>
            <a:r>
              <a:rPr lang="en-US" dirty="0" smtClean="0"/>
              <a:t>Resolution of Noncomplian</a:t>
            </a:r>
            <a:r>
              <a:rPr lang="en-US" sz="4000" dirty="0" smtClean="0"/>
              <a:t>ce</a:t>
            </a:r>
          </a:p>
        </p:txBody>
      </p:sp>
      <p:sp>
        <p:nvSpPr>
          <p:cNvPr id="45060" name="Rectangle 3"/>
          <p:cNvSpPr>
            <a:spLocks noGrp="1" noChangeArrowheads="1"/>
          </p:cNvSpPr>
          <p:nvPr>
            <p:ph type="body" idx="1"/>
          </p:nvPr>
        </p:nvSpPr>
        <p:spPr>
          <a:xfrm>
            <a:off x="914400" y="1295400"/>
            <a:ext cx="7772400" cy="5402036"/>
          </a:xfrm>
        </p:spPr>
        <p:txBody>
          <a:bodyPr>
            <a:normAutofit/>
          </a:bodyPr>
          <a:lstStyle/>
          <a:p>
            <a:pPr>
              <a:lnSpc>
                <a:spcPct val="100000"/>
              </a:lnSpc>
              <a:spcBef>
                <a:spcPts val="0"/>
              </a:spcBef>
            </a:pPr>
            <a:r>
              <a:rPr lang="en-US" dirty="0"/>
              <a:t>A factual finding that any C</a:t>
            </a:r>
            <a:r>
              <a:rPr lang="en-US" dirty="0" smtClean="0"/>
              <a:t>ivil Rights </a:t>
            </a:r>
            <a:r>
              <a:rPr lang="en-US" dirty="0"/>
              <a:t>requirement, as provided by law, regulation, policy, instruction, or guidelines, is not being adhered to by a State agency, </a:t>
            </a:r>
            <a:r>
              <a:rPr lang="en-US" dirty="0" smtClean="0"/>
              <a:t>local agency or subrecipient agency</a:t>
            </a:r>
          </a:p>
          <a:p>
            <a:pPr>
              <a:lnSpc>
                <a:spcPct val="100000"/>
              </a:lnSpc>
              <a:spcBef>
                <a:spcPts val="0"/>
              </a:spcBef>
            </a:pPr>
            <a:endParaRPr lang="en-US" sz="2800" dirty="0"/>
          </a:p>
          <a:p>
            <a:pPr>
              <a:lnSpc>
                <a:spcPct val="100000"/>
              </a:lnSpc>
              <a:spcBef>
                <a:spcPts val="0"/>
              </a:spcBef>
            </a:pPr>
            <a:endParaRPr lang="en-US" sz="1000" dirty="0"/>
          </a:p>
          <a:p>
            <a:pPr>
              <a:lnSpc>
                <a:spcPct val="100000"/>
              </a:lnSpc>
              <a:spcBef>
                <a:spcPts val="0"/>
              </a:spcBef>
            </a:pPr>
            <a:r>
              <a:rPr lang="en-US" dirty="0"/>
              <a:t>Steps must be taken immediately to obtain</a:t>
            </a:r>
            <a:r>
              <a:rPr lang="en-US" dirty="0">
                <a:solidFill>
                  <a:srgbClr val="A11F6C"/>
                </a:solidFill>
              </a:rPr>
              <a:t> </a:t>
            </a:r>
            <a:r>
              <a:rPr lang="en-US" dirty="0">
                <a:solidFill>
                  <a:srgbClr val="FF0000"/>
                </a:solidFill>
              </a:rPr>
              <a:t>voluntary</a:t>
            </a:r>
            <a:r>
              <a:rPr lang="en-US" dirty="0">
                <a:solidFill>
                  <a:srgbClr val="A11F6C"/>
                </a:solidFill>
              </a:rPr>
              <a:t> </a:t>
            </a:r>
            <a:r>
              <a:rPr lang="en-US" dirty="0" smtClean="0"/>
              <a:t>compliance</a:t>
            </a:r>
          </a:p>
          <a:p>
            <a:pPr>
              <a:lnSpc>
                <a:spcPct val="100000"/>
              </a:lnSpc>
              <a:spcBef>
                <a:spcPts val="0"/>
              </a:spcBef>
            </a:pPr>
            <a:endParaRPr lang="en-US" sz="2800" dirty="0"/>
          </a:p>
          <a:p>
            <a:pPr>
              <a:lnSpc>
                <a:spcPct val="100000"/>
              </a:lnSpc>
              <a:spcBef>
                <a:spcPts val="0"/>
              </a:spcBef>
            </a:pPr>
            <a:endParaRPr lang="en-US" sz="1000" dirty="0"/>
          </a:p>
          <a:p>
            <a:pPr>
              <a:lnSpc>
                <a:spcPct val="100000"/>
              </a:lnSpc>
              <a:spcBef>
                <a:spcPts val="0"/>
              </a:spcBef>
            </a:pPr>
            <a:r>
              <a:rPr lang="en-US" dirty="0"/>
              <a:t>A finding’s effective date is the date of notice to the reviewed </a:t>
            </a:r>
            <a:r>
              <a:rPr lang="en-US" dirty="0" smtClean="0"/>
              <a:t>entity</a:t>
            </a:r>
            <a:endParaRPr lang="en-US" dirty="0"/>
          </a:p>
          <a:p>
            <a:pPr eaLnBrk="1" hangingPunct="1">
              <a:lnSpc>
                <a:spcPct val="110000"/>
              </a:lnSpc>
            </a:pP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Stereotyping</a:t>
            </a:r>
          </a:p>
          <a:p>
            <a:pPr lvl="1"/>
            <a:r>
              <a:rPr lang="en-US" dirty="0" smtClean="0"/>
              <a:t>Preconceived beliefs or over-simplified generalizations about a particular group</a:t>
            </a:r>
          </a:p>
          <a:p>
            <a:pPr marL="393192" lvl="1" indent="0">
              <a:buNone/>
            </a:pPr>
            <a:endParaRPr lang="en-US" dirty="0" smtClean="0"/>
          </a:p>
          <a:p>
            <a:r>
              <a:rPr lang="en-US" dirty="0" smtClean="0"/>
              <a:t>Prejudice</a:t>
            </a:r>
          </a:p>
          <a:p>
            <a:pPr lvl="1"/>
            <a:r>
              <a:rPr lang="en-US" dirty="0" smtClean="0"/>
              <a:t>A set of rigid and unfavorable attitudes toward a particular group that is formed without considering facts</a:t>
            </a:r>
          </a:p>
          <a:p>
            <a:pPr marL="393192" lvl="1" indent="0">
              <a:buNone/>
            </a:pPr>
            <a:endParaRPr lang="en-US" dirty="0" smtClean="0"/>
          </a:p>
          <a:p>
            <a:r>
              <a:rPr lang="en-US" dirty="0" smtClean="0"/>
              <a:t>Discrimination</a:t>
            </a:r>
          </a:p>
          <a:p>
            <a:pPr lvl="1"/>
            <a:r>
              <a:rPr lang="en-US" dirty="0" smtClean="0"/>
              <a:t>The practice of treating people differently because of how we have grouped them in our minds according to our prejudices</a:t>
            </a: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Civil Rights Concepts</a:t>
            </a:r>
            <a:endParaRPr lang="en-US" dirty="0"/>
          </a:p>
        </p:txBody>
      </p:sp>
    </p:spTree>
    <p:extLst>
      <p:ext uri="{BB962C8B-B14F-4D97-AF65-F5344CB8AC3E}">
        <p14:creationId xmlns:p14="http://schemas.microsoft.com/office/powerpoint/2010/main" val="946404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marL="109728" indent="0" algn="ctr">
              <a:buNone/>
            </a:pPr>
            <a:r>
              <a:rPr lang="en-US" sz="4400" dirty="0" smtClean="0"/>
              <a:t>Questions?</a:t>
            </a:r>
            <a:endParaRPr lang="en-US" sz="4400"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50</a:t>
            </a:fld>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9174849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7731CA5E-433C-4C3E-BA7B-B7119506479E}" type="slidenum">
              <a:rPr lang="en-US" smtClean="0"/>
              <a:pPr/>
              <a:t>51</a:t>
            </a:fld>
            <a:endParaRPr lang="en-US" dirty="0" smtClean="0"/>
          </a:p>
        </p:txBody>
      </p:sp>
      <p:sp>
        <p:nvSpPr>
          <p:cNvPr id="47107" name="Rectangle 2"/>
          <p:cNvSpPr>
            <a:spLocks noGrp="1" noChangeArrowheads="1"/>
          </p:cNvSpPr>
          <p:nvPr>
            <p:ph type="title"/>
          </p:nvPr>
        </p:nvSpPr>
        <p:spPr/>
        <p:txBody>
          <a:bodyPr>
            <a:normAutofit/>
          </a:bodyPr>
          <a:lstStyle/>
          <a:p>
            <a:pPr algn="ctr" eaLnBrk="1" hangingPunct="1"/>
            <a:r>
              <a:rPr lang="en-US" dirty="0" smtClean="0"/>
              <a:t>Contact Information</a:t>
            </a:r>
          </a:p>
        </p:txBody>
      </p:sp>
      <p:sp>
        <p:nvSpPr>
          <p:cNvPr id="50180" name="Rectangle 3"/>
          <p:cNvSpPr>
            <a:spLocks noGrp="1" noChangeArrowheads="1"/>
          </p:cNvSpPr>
          <p:nvPr>
            <p:ph type="body" idx="1"/>
          </p:nvPr>
        </p:nvSpPr>
        <p:spPr>
          <a:xfrm>
            <a:off x="685800" y="1524000"/>
            <a:ext cx="7696200" cy="4525963"/>
          </a:xfrm>
          <a:ln>
            <a:noFill/>
          </a:ln>
        </p:spPr>
        <p:txBody>
          <a:bodyPr>
            <a:noAutofit/>
          </a:bodyPr>
          <a:lstStyle/>
          <a:p>
            <a:pPr algn="ctr">
              <a:lnSpc>
                <a:spcPct val="100000"/>
              </a:lnSpc>
              <a:spcBef>
                <a:spcPts val="0"/>
              </a:spcBef>
              <a:buNone/>
            </a:pPr>
            <a:r>
              <a:rPr lang="en-US" b="1" dirty="0">
                <a:latin typeface="+mj-lt"/>
              </a:rPr>
              <a:t>Michele </a:t>
            </a:r>
            <a:r>
              <a:rPr lang="en-US" b="1" dirty="0" smtClean="0">
                <a:latin typeface="+mj-lt"/>
              </a:rPr>
              <a:t>Sazo</a:t>
            </a:r>
          </a:p>
          <a:p>
            <a:pPr algn="ctr">
              <a:lnSpc>
                <a:spcPct val="100000"/>
              </a:lnSpc>
              <a:spcBef>
                <a:spcPts val="0"/>
              </a:spcBef>
              <a:buNone/>
            </a:pPr>
            <a:r>
              <a:rPr lang="en-US" sz="2000" b="1" dirty="0" smtClean="0"/>
              <a:t>Regional </a:t>
            </a:r>
            <a:r>
              <a:rPr lang="en-US" sz="2000" b="1" dirty="0"/>
              <a:t>Director, Civil Rights</a:t>
            </a:r>
          </a:p>
          <a:p>
            <a:pPr algn="ctr">
              <a:lnSpc>
                <a:spcPct val="100000"/>
              </a:lnSpc>
              <a:spcBef>
                <a:spcPts val="0"/>
              </a:spcBef>
              <a:buNone/>
            </a:pPr>
            <a:r>
              <a:rPr lang="en-US" sz="2000" dirty="0"/>
              <a:t>	USDA, Food and Nutrition Service</a:t>
            </a:r>
          </a:p>
          <a:p>
            <a:pPr algn="ctr">
              <a:lnSpc>
                <a:spcPct val="100000"/>
              </a:lnSpc>
              <a:spcBef>
                <a:spcPts val="0"/>
              </a:spcBef>
              <a:buNone/>
            </a:pPr>
            <a:r>
              <a:rPr lang="en-US" sz="2000" dirty="0"/>
              <a:t>	Mid-Atlantic Region</a:t>
            </a:r>
          </a:p>
          <a:p>
            <a:pPr algn="ctr">
              <a:lnSpc>
                <a:spcPct val="100000"/>
              </a:lnSpc>
              <a:spcBef>
                <a:spcPts val="0"/>
              </a:spcBef>
              <a:buNone/>
            </a:pPr>
            <a:r>
              <a:rPr lang="en-US" sz="2000" dirty="0"/>
              <a:t>	Mercer Corporate Park</a:t>
            </a:r>
          </a:p>
          <a:p>
            <a:pPr algn="ctr">
              <a:lnSpc>
                <a:spcPct val="100000"/>
              </a:lnSpc>
              <a:spcBef>
                <a:spcPts val="0"/>
              </a:spcBef>
              <a:buNone/>
            </a:pPr>
            <a:r>
              <a:rPr lang="en-US" sz="2000" dirty="0"/>
              <a:t>	300 Corporate Blvd.</a:t>
            </a:r>
          </a:p>
          <a:p>
            <a:pPr algn="ctr">
              <a:lnSpc>
                <a:spcPct val="100000"/>
              </a:lnSpc>
              <a:spcBef>
                <a:spcPts val="0"/>
              </a:spcBef>
              <a:buNone/>
            </a:pPr>
            <a:r>
              <a:rPr lang="en-US" sz="2000" dirty="0"/>
              <a:t>	Robbinsville, NJ 08691</a:t>
            </a:r>
          </a:p>
          <a:p>
            <a:pPr algn="ctr">
              <a:lnSpc>
                <a:spcPct val="100000"/>
              </a:lnSpc>
              <a:spcBef>
                <a:spcPts val="0"/>
              </a:spcBef>
              <a:buNone/>
            </a:pPr>
            <a:r>
              <a:rPr lang="en-US" sz="2000" dirty="0"/>
              <a:t>	Telephone:  (609) 259-5061</a:t>
            </a:r>
          </a:p>
          <a:p>
            <a:pPr algn="ctr">
              <a:lnSpc>
                <a:spcPct val="100000"/>
              </a:lnSpc>
              <a:spcBef>
                <a:spcPts val="0"/>
              </a:spcBef>
              <a:buNone/>
            </a:pPr>
            <a:r>
              <a:rPr lang="en-US" sz="2000" dirty="0"/>
              <a:t>	Email:  </a:t>
            </a:r>
            <a:r>
              <a:rPr lang="en-US" sz="2000" dirty="0" smtClean="0">
                <a:hlinkClick r:id="rId3"/>
              </a:rPr>
              <a:t>michele.sazo@fns.usda.gov</a:t>
            </a:r>
            <a:r>
              <a:rPr lang="en-US" sz="2000" dirty="0" smtClean="0"/>
              <a:t>  </a:t>
            </a:r>
            <a:endParaRPr lang="en-US" sz="2000" dirty="0"/>
          </a:p>
          <a:p>
            <a:pPr algn="ctr">
              <a:lnSpc>
                <a:spcPct val="100000"/>
              </a:lnSpc>
              <a:spcBef>
                <a:spcPts val="0"/>
              </a:spcBef>
              <a:buNone/>
            </a:pPr>
            <a:endParaRPr lang="en-US" sz="1050" dirty="0"/>
          </a:p>
          <a:p>
            <a:pPr algn="ctr">
              <a:lnSpc>
                <a:spcPct val="100000"/>
              </a:lnSpc>
              <a:spcBef>
                <a:spcPts val="0"/>
              </a:spcBef>
              <a:buNone/>
            </a:pPr>
            <a:endParaRPr lang="en-US" sz="1600" i="1" dirty="0" smtClean="0"/>
          </a:p>
          <a:p>
            <a:pPr algn="ctr">
              <a:lnSpc>
                <a:spcPct val="100000"/>
              </a:lnSpc>
              <a:spcBef>
                <a:spcPts val="0"/>
              </a:spcBef>
              <a:buNone/>
            </a:pPr>
            <a:endParaRPr lang="en-US" sz="1600" i="1" dirty="0"/>
          </a:p>
          <a:p>
            <a:pPr algn="ctr">
              <a:lnSpc>
                <a:spcPct val="100000"/>
              </a:lnSpc>
              <a:spcBef>
                <a:spcPts val="0"/>
              </a:spcBef>
              <a:buNone/>
            </a:pPr>
            <a:endParaRPr lang="en-US" sz="1400" i="1" dirty="0" smtClean="0"/>
          </a:p>
          <a:p>
            <a:pPr algn="ctr">
              <a:lnSpc>
                <a:spcPct val="100000"/>
              </a:lnSpc>
              <a:spcBef>
                <a:spcPts val="0"/>
              </a:spcBef>
              <a:buNone/>
            </a:pPr>
            <a:r>
              <a:rPr lang="en-US" sz="1400" i="1" dirty="0" smtClean="0"/>
              <a:t>Covering</a:t>
            </a:r>
            <a:endParaRPr lang="en-US" sz="1400" i="1" dirty="0"/>
          </a:p>
          <a:p>
            <a:pPr algn="ctr">
              <a:lnSpc>
                <a:spcPct val="100000"/>
              </a:lnSpc>
              <a:spcBef>
                <a:spcPts val="0"/>
              </a:spcBef>
              <a:buNone/>
            </a:pPr>
            <a:r>
              <a:rPr lang="en-US" sz="1400" i="1" dirty="0"/>
              <a:t>Delaware, District of Columbia, Maryland, New Jersey, Pennsylvania, Puerto Rico, </a:t>
            </a:r>
          </a:p>
          <a:p>
            <a:pPr algn="ctr">
              <a:lnSpc>
                <a:spcPct val="100000"/>
              </a:lnSpc>
              <a:spcBef>
                <a:spcPts val="0"/>
              </a:spcBef>
              <a:buNone/>
            </a:pPr>
            <a:r>
              <a:rPr lang="en-US" sz="1400" i="1" dirty="0"/>
              <a:t>Virgin Islands, Virginia, West Virginia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West Virginia Department of Education </a:t>
            </a:r>
          </a:p>
          <a:p>
            <a:r>
              <a:rPr lang="en-US" dirty="0" smtClean="0"/>
              <a:t>Office of Child Nutrition </a:t>
            </a:r>
          </a:p>
          <a:p>
            <a:r>
              <a:rPr lang="en-US" dirty="0" smtClean="0"/>
              <a:t>Bekki Leigh, Coordinator</a:t>
            </a:r>
          </a:p>
          <a:p>
            <a:r>
              <a:rPr lang="en-US" dirty="0" smtClean="0">
                <a:hlinkClick r:id="rId2"/>
              </a:rPr>
              <a:t>bleigh@k12.wv.us</a:t>
            </a:r>
            <a:endParaRPr lang="en-US" dirty="0" smtClean="0"/>
          </a:p>
          <a:p>
            <a:r>
              <a:rPr lang="en-US" dirty="0" smtClean="0"/>
              <a:t>304.558.2708</a:t>
            </a:r>
          </a:p>
          <a:p>
            <a:endParaRPr lang="en-US" dirty="0"/>
          </a:p>
          <a:p>
            <a:pPr marL="109728" indent="0">
              <a:buNone/>
            </a:pPr>
            <a:endParaRPr lang="en-US" dirty="0"/>
          </a:p>
        </p:txBody>
      </p:sp>
      <p:sp>
        <p:nvSpPr>
          <p:cNvPr id="3" name="Slide Number Placeholder 2"/>
          <p:cNvSpPr>
            <a:spLocks noGrp="1"/>
          </p:cNvSpPr>
          <p:nvPr>
            <p:ph type="sldNum" sz="quarter" idx="12"/>
          </p:nvPr>
        </p:nvSpPr>
        <p:spPr/>
        <p:txBody>
          <a:bodyPr/>
          <a:lstStyle/>
          <a:p>
            <a:pPr>
              <a:defRPr/>
            </a:pPr>
            <a:fld id="{47E394F6-A0B4-42E2-95F4-25100D3EAD03}" type="slidenum">
              <a:rPr lang="en-US" smtClean="0"/>
              <a:pPr>
                <a:defRPr/>
              </a:pPr>
              <a:t>52</a:t>
            </a:fld>
            <a:endParaRPr lang="en-US" dirty="0"/>
          </a:p>
        </p:txBody>
      </p:sp>
      <p:sp>
        <p:nvSpPr>
          <p:cNvPr id="4" name="Title 3"/>
          <p:cNvSpPr>
            <a:spLocks noGrp="1"/>
          </p:cNvSpPr>
          <p:nvPr>
            <p:ph type="title"/>
          </p:nvPr>
        </p:nvSpPr>
        <p:spPr/>
        <p:txBody>
          <a:bodyPr/>
          <a:lstStyle/>
          <a:p>
            <a:r>
              <a:rPr lang="en-US" dirty="0" smtClean="0"/>
              <a:t>West Virginia Contact </a:t>
            </a:r>
            <a:endParaRPr lang="en-US" dirty="0"/>
          </a:p>
        </p:txBody>
      </p:sp>
    </p:spTree>
    <p:extLst>
      <p:ext uri="{BB962C8B-B14F-4D97-AF65-F5344CB8AC3E}">
        <p14:creationId xmlns:p14="http://schemas.microsoft.com/office/powerpoint/2010/main" val="209269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6223720D-C58A-41F9-A757-5ECA36E43075}" type="slidenum">
              <a:rPr lang="en-US" smtClean="0"/>
              <a:pPr/>
              <a:t>6</a:t>
            </a:fld>
            <a:endParaRPr lang="en-US" dirty="0" smtClean="0"/>
          </a:p>
        </p:txBody>
      </p:sp>
      <p:sp>
        <p:nvSpPr>
          <p:cNvPr id="4099" name="Rectangle 2"/>
          <p:cNvSpPr>
            <a:spLocks noGrp="1" noChangeArrowheads="1"/>
          </p:cNvSpPr>
          <p:nvPr>
            <p:ph type="title"/>
          </p:nvPr>
        </p:nvSpPr>
        <p:spPr/>
        <p:txBody>
          <a:bodyPr>
            <a:normAutofit/>
          </a:bodyPr>
          <a:lstStyle/>
          <a:p>
            <a:pPr algn="ctr" eaLnBrk="1" hangingPunct="1"/>
            <a:r>
              <a:rPr lang="en-US" dirty="0" smtClean="0"/>
              <a:t>Civil Rights Program Authorities</a:t>
            </a:r>
          </a:p>
        </p:txBody>
      </p:sp>
      <p:sp>
        <p:nvSpPr>
          <p:cNvPr id="4100" name="Rectangle 3"/>
          <p:cNvSpPr>
            <a:spLocks noGrp="1" noChangeArrowheads="1"/>
          </p:cNvSpPr>
          <p:nvPr>
            <p:ph type="body" idx="1"/>
          </p:nvPr>
        </p:nvSpPr>
        <p:spPr>
          <a:xfrm>
            <a:off x="685800" y="1219200"/>
            <a:ext cx="8305800" cy="5181600"/>
          </a:xfrm>
        </p:spPr>
        <p:txBody>
          <a:bodyPr vert="horz">
            <a:normAutofit fontScale="55000" lnSpcReduction="20000"/>
          </a:bodyPr>
          <a:lstStyle/>
          <a:p>
            <a:pPr eaLnBrk="1" hangingPunct="1"/>
            <a:r>
              <a:rPr lang="en-US" sz="3300" dirty="0" smtClean="0"/>
              <a:t>Programs and activities receiving federal financial assistance must abide by Civil Rights requirements</a:t>
            </a:r>
          </a:p>
          <a:p>
            <a:pPr lvl="1"/>
            <a:r>
              <a:rPr lang="en-US" sz="2500" b="1" dirty="0" smtClean="0"/>
              <a:t>Title VI of the Civil Rights Act of 1964</a:t>
            </a:r>
          </a:p>
          <a:p>
            <a:pPr lvl="2"/>
            <a:r>
              <a:rPr lang="en-US" sz="2500" dirty="0" smtClean="0">
                <a:solidFill>
                  <a:schemeClr val="accent2"/>
                </a:solidFill>
              </a:rPr>
              <a:t>Race, color, national origin</a:t>
            </a:r>
          </a:p>
          <a:p>
            <a:pPr lvl="1"/>
            <a:r>
              <a:rPr lang="en-US" sz="2500" b="1" dirty="0" smtClean="0"/>
              <a:t>Civil Rights Restoration Act of 1987</a:t>
            </a:r>
            <a:r>
              <a:rPr lang="en-US" sz="2500" dirty="0" smtClean="0"/>
              <a:t> </a:t>
            </a:r>
          </a:p>
          <a:p>
            <a:pPr lvl="2"/>
            <a:r>
              <a:rPr lang="en-US" sz="2500" dirty="0" smtClean="0">
                <a:solidFill>
                  <a:schemeClr val="accent2"/>
                </a:solidFill>
              </a:rPr>
              <a:t>Clarifies the scope of the Civil Rights Act of 1964</a:t>
            </a:r>
          </a:p>
          <a:p>
            <a:pPr lvl="1"/>
            <a:r>
              <a:rPr lang="en-US" sz="2500" b="1" dirty="0" smtClean="0"/>
              <a:t>Section 504 of the Rehabilitation Act of 1973</a:t>
            </a:r>
          </a:p>
          <a:p>
            <a:pPr lvl="2"/>
            <a:r>
              <a:rPr lang="en-US" sz="2500" dirty="0" smtClean="0">
                <a:solidFill>
                  <a:schemeClr val="accent2"/>
                </a:solidFill>
              </a:rPr>
              <a:t>Disability</a:t>
            </a:r>
          </a:p>
          <a:p>
            <a:pPr lvl="1"/>
            <a:r>
              <a:rPr lang="en-US" sz="2500" b="1" dirty="0" smtClean="0"/>
              <a:t>Americans with Disabilities Act (ADA) of 1990/Americans with Disabilities Act Amendments Act (ADAAA) of 2008</a:t>
            </a:r>
          </a:p>
          <a:p>
            <a:pPr lvl="2"/>
            <a:r>
              <a:rPr lang="en-US" sz="2500" dirty="0" smtClean="0">
                <a:solidFill>
                  <a:schemeClr val="accent2"/>
                </a:solidFill>
              </a:rPr>
              <a:t>Disability</a:t>
            </a:r>
          </a:p>
          <a:p>
            <a:pPr lvl="1"/>
            <a:r>
              <a:rPr lang="en-US" sz="2500" b="1" dirty="0" smtClean="0"/>
              <a:t>Title IX of the Education Amendments of 1972</a:t>
            </a:r>
            <a:r>
              <a:rPr lang="en-US" sz="2500" dirty="0" smtClean="0"/>
              <a:t> </a:t>
            </a:r>
          </a:p>
          <a:p>
            <a:pPr lvl="2"/>
            <a:r>
              <a:rPr lang="en-US" sz="2500" dirty="0" smtClean="0">
                <a:solidFill>
                  <a:schemeClr val="accent2"/>
                </a:solidFill>
              </a:rPr>
              <a:t>Sex</a:t>
            </a:r>
          </a:p>
          <a:p>
            <a:pPr lvl="1"/>
            <a:r>
              <a:rPr lang="en-US" sz="2500" b="1" dirty="0" smtClean="0"/>
              <a:t>Age Discrimination Act of 1975</a:t>
            </a:r>
          </a:p>
          <a:p>
            <a:pPr lvl="2"/>
            <a:r>
              <a:rPr lang="en-US" sz="2500" dirty="0" smtClean="0">
                <a:solidFill>
                  <a:schemeClr val="accent2"/>
                </a:solidFill>
              </a:rPr>
              <a:t>Age</a:t>
            </a:r>
          </a:p>
          <a:p>
            <a:pPr eaLnBrk="1" hangingPunct="1">
              <a:buFont typeface="Wingdings" charset="2"/>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41035C74-81DA-4E81-BB1B-A1FE27A33C97}" type="slidenum">
              <a:rPr lang="en-US" smtClean="0"/>
              <a:pPr/>
              <a:t>7</a:t>
            </a:fld>
            <a:endParaRPr lang="en-US" dirty="0" smtClean="0"/>
          </a:p>
        </p:txBody>
      </p:sp>
      <p:sp>
        <p:nvSpPr>
          <p:cNvPr id="5123" name="Rectangle 2"/>
          <p:cNvSpPr>
            <a:spLocks noGrp="1" noChangeArrowheads="1"/>
          </p:cNvSpPr>
          <p:nvPr>
            <p:ph type="title"/>
          </p:nvPr>
        </p:nvSpPr>
        <p:spPr>
          <a:xfrm>
            <a:off x="533400" y="277813"/>
            <a:ext cx="8229600" cy="1143000"/>
          </a:xfrm>
        </p:spPr>
        <p:txBody>
          <a:bodyPr>
            <a:noAutofit/>
          </a:bodyPr>
          <a:lstStyle/>
          <a:p>
            <a:pPr eaLnBrk="1" hangingPunct="1"/>
            <a:r>
              <a:rPr lang="en-US" dirty="0" smtClean="0"/>
              <a:t>Civil Rights Program Authorities</a:t>
            </a:r>
          </a:p>
        </p:txBody>
      </p:sp>
      <p:sp>
        <p:nvSpPr>
          <p:cNvPr id="5124" name="Rectangle 3"/>
          <p:cNvSpPr>
            <a:spLocks noGrp="1" noChangeArrowheads="1"/>
          </p:cNvSpPr>
          <p:nvPr>
            <p:ph type="body" idx="1"/>
          </p:nvPr>
        </p:nvSpPr>
        <p:spPr>
          <a:xfrm>
            <a:off x="762000" y="1295400"/>
            <a:ext cx="8077200" cy="4953000"/>
          </a:xfrm>
        </p:spPr>
        <p:txBody>
          <a:bodyPr>
            <a:normAutofit fontScale="85000" lnSpcReduction="20000"/>
          </a:bodyPr>
          <a:lstStyle/>
          <a:p>
            <a:pPr marL="404813" indent="-273050">
              <a:lnSpc>
                <a:spcPct val="100000"/>
              </a:lnSpc>
              <a:spcBef>
                <a:spcPts val="0"/>
              </a:spcBef>
              <a:spcAft>
                <a:spcPts val="600"/>
              </a:spcAft>
            </a:pPr>
            <a:r>
              <a:rPr lang="en-US" dirty="0"/>
              <a:t>Richard B. Russell National School Lunch Act of 1946</a:t>
            </a:r>
          </a:p>
          <a:p>
            <a:pPr marL="687388" lvl="1" indent="-273050"/>
            <a:r>
              <a:rPr lang="en-US" dirty="0" smtClean="0">
                <a:solidFill>
                  <a:schemeClr val="accent2"/>
                </a:solidFill>
              </a:rPr>
              <a:t>Signed by President Harry Truman and established the NSLP</a:t>
            </a:r>
            <a:endParaRPr lang="en-US" sz="2400" dirty="0" smtClean="0"/>
          </a:p>
          <a:p>
            <a:pPr eaLnBrk="1" hangingPunct="1"/>
            <a:r>
              <a:rPr lang="en-US" sz="2400" dirty="0" smtClean="0"/>
              <a:t>Child Nutrition Act of 1966</a:t>
            </a:r>
          </a:p>
          <a:p>
            <a:pPr lvl="1"/>
            <a:r>
              <a:rPr lang="en-US" dirty="0" smtClean="0">
                <a:solidFill>
                  <a:schemeClr val="accent2"/>
                </a:solidFill>
              </a:rPr>
              <a:t>Signed by President Lyndon B. Johnson; SMP incorporated into the Act; SBP was established</a:t>
            </a:r>
            <a:endParaRPr lang="en-US" sz="2000" dirty="0" smtClean="0">
              <a:solidFill>
                <a:schemeClr val="accent2"/>
              </a:solidFill>
            </a:endParaRPr>
          </a:p>
          <a:p>
            <a:pPr eaLnBrk="1" hangingPunct="1"/>
            <a:r>
              <a:rPr lang="en-US" sz="2400" dirty="0" smtClean="0"/>
              <a:t>7 CFR Parts 15, 15a, 15b</a:t>
            </a:r>
          </a:p>
          <a:p>
            <a:pPr lvl="1"/>
            <a:r>
              <a:rPr lang="en-US" sz="2000" dirty="0" smtClean="0">
                <a:solidFill>
                  <a:schemeClr val="accent2"/>
                </a:solidFill>
              </a:rPr>
              <a:t>Gives USDA agencies authority to develop Civil Rights requirements</a:t>
            </a:r>
          </a:p>
          <a:p>
            <a:r>
              <a:rPr lang="en-US" dirty="0"/>
              <a:t>7 CFR Part 16, </a:t>
            </a:r>
            <a:r>
              <a:rPr lang="en-US" dirty="0" smtClean="0"/>
              <a:t>“Equal </a:t>
            </a:r>
            <a:r>
              <a:rPr lang="en-US" dirty="0"/>
              <a:t>Opportunity for Religious </a:t>
            </a:r>
            <a:r>
              <a:rPr lang="en-US" dirty="0" smtClean="0"/>
              <a:t>Organizations”</a:t>
            </a:r>
          </a:p>
          <a:p>
            <a:pPr lvl="1"/>
            <a:r>
              <a:rPr lang="en-US" sz="2000" dirty="0" smtClean="0">
                <a:solidFill>
                  <a:schemeClr val="accent2"/>
                </a:solidFill>
              </a:rPr>
              <a:t>Gives equal footing to religiously affiliated organizations</a:t>
            </a:r>
          </a:p>
          <a:p>
            <a:r>
              <a:rPr lang="en-US" sz="2400" dirty="0" smtClean="0"/>
              <a:t>7 CFR Part 210 </a:t>
            </a:r>
          </a:p>
          <a:p>
            <a:pPr lvl="1"/>
            <a:r>
              <a:rPr lang="en-US" dirty="0" smtClean="0">
                <a:solidFill>
                  <a:schemeClr val="accent2"/>
                </a:solidFill>
              </a:rPr>
              <a:t>NSLP</a:t>
            </a:r>
            <a:r>
              <a:rPr lang="en-US" sz="2000" dirty="0" smtClean="0">
                <a:solidFill>
                  <a:schemeClr val="accent2"/>
                </a:solidFill>
              </a:rPr>
              <a:t> regulations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F765A0FB-DB29-4E71-A546-BDDCC6D9ED93}" type="slidenum">
              <a:rPr lang="en-US" smtClean="0"/>
              <a:pPr/>
              <a:t>8</a:t>
            </a:fld>
            <a:endParaRPr lang="en-US" dirty="0" smtClean="0"/>
          </a:p>
        </p:txBody>
      </p:sp>
      <p:sp>
        <p:nvSpPr>
          <p:cNvPr id="6147" name="Rectangle 2"/>
          <p:cNvSpPr>
            <a:spLocks noGrp="1" noChangeArrowheads="1"/>
          </p:cNvSpPr>
          <p:nvPr>
            <p:ph type="title"/>
          </p:nvPr>
        </p:nvSpPr>
        <p:spPr/>
        <p:txBody>
          <a:bodyPr>
            <a:noAutofit/>
          </a:bodyPr>
          <a:lstStyle/>
          <a:p>
            <a:pPr eaLnBrk="1" hangingPunct="1"/>
            <a:r>
              <a:rPr lang="en-US" dirty="0" smtClean="0"/>
              <a:t>Civil Rights Program Authorities</a:t>
            </a:r>
          </a:p>
        </p:txBody>
      </p:sp>
      <p:sp>
        <p:nvSpPr>
          <p:cNvPr id="6148" name="Rectangle 3"/>
          <p:cNvSpPr>
            <a:spLocks noGrp="1" noChangeArrowheads="1"/>
          </p:cNvSpPr>
          <p:nvPr>
            <p:ph type="body" idx="1"/>
          </p:nvPr>
        </p:nvSpPr>
        <p:spPr>
          <a:xfrm>
            <a:off x="457200" y="1447800"/>
            <a:ext cx="8458200" cy="5029200"/>
          </a:xfrm>
        </p:spPr>
        <p:txBody>
          <a:bodyPr>
            <a:normAutofit fontScale="70000" lnSpcReduction="20000"/>
          </a:bodyPr>
          <a:lstStyle/>
          <a:p>
            <a:pPr eaLnBrk="1" hangingPunct="1">
              <a:lnSpc>
                <a:spcPct val="100000"/>
              </a:lnSpc>
            </a:pPr>
            <a:r>
              <a:rPr lang="en-US" dirty="0" smtClean="0"/>
              <a:t>7 CFR Part 215</a:t>
            </a:r>
          </a:p>
          <a:p>
            <a:pPr lvl="1">
              <a:lnSpc>
                <a:spcPct val="100000"/>
              </a:lnSpc>
            </a:pPr>
            <a:r>
              <a:rPr lang="en-US" dirty="0" smtClean="0">
                <a:solidFill>
                  <a:schemeClr val="accent2"/>
                </a:solidFill>
              </a:rPr>
              <a:t>SMP regulations</a:t>
            </a:r>
          </a:p>
          <a:p>
            <a:pPr marL="109728" indent="0">
              <a:lnSpc>
                <a:spcPct val="100000"/>
              </a:lnSpc>
              <a:buNone/>
            </a:pPr>
            <a:endParaRPr lang="en-US" sz="1700" dirty="0" smtClean="0"/>
          </a:p>
          <a:p>
            <a:pPr eaLnBrk="1" hangingPunct="1">
              <a:lnSpc>
                <a:spcPct val="100000"/>
              </a:lnSpc>
            </a:pPr>
            <a:r>
              <a:rPr lang="en-US" dirty="0" smtClean="0"/>
              <a:t>7 CFR Part 220</a:t>
            </a:r>
          </a:p>
          <a:p>
            <a:pPr lvl="1">
              <a:lnSpc>
                <a:spcPct val="100000"/>
              </a:lnSpc>
            </a:pPr>
            <a:r>
              <a:rPr lang="en-US" dirty="0" smtClean="0">
                <a:solidFill>
                  <a:schemeClr val="accent2"/>
                </a:solidFill>
              </a:rPr>
              <a:t>SBP regulations</a:t>
            </a:r>
          </a:p>
          <a:p>
            <a:pPr marL="393192" lvl="1" indent="0">
              <a:lnSpc>
                <a:spcPct val="100000"/>
              </a:lnSpc>
              <a:buNone/>
            </a:pPr>
            <a:endParaRPr lang="en-US" sz="1700" dirty="0" smtClean="0">
              <a:solidFill>
                <a:schemeClr val="accent2"/>
              </a:solidFill>
            </a:endParaRPr>
          </a:p>
          <a:p>
            <a:pPr eaLnBrk="1" hangingPunct="1">
              <a:lnSpc>
                <a:spcPct val="100000"/>
              </a:lnSpc>
            </a:pPr>
            <a:r>
              <a:rPr lang="en-US" dirty="0" smtClean="0"/>
              <a:t>7 CFR Part 245</a:t>
            </a:r>
          </a:p>
          <a:p>
            <a:pPr lvl="1">
              <a:lnSpc>
                <a:spcPct val="100000"/>
              </a:lnSpc>
            </a:pPr>
            <a:r>
              <a:rPr lang="en-US" dirty="0" smtClean="0">
                <a:solidFill>
                  <a:schemeClr val="accent2"/>
                </a:solidFill>
              </a:rPr>
              <a:t>NSLP/SMP/SBP – determining eligibility for free and reduced price meals and free milk in schools</a:t>
            </a:r>
          </a:p>
          <a:p>
            <a:pPr lvl="1">
              <a:lnSpc>
                <a:spcPct val="100000"/>
              </a:lnSpc>
            </a:pPr>
            <a:endParaRPr lang="en-US" sz="1700" dirty="0">
              <a:solidFill>
                <a:schemeClr val="accent2"/>
              </a:solidFill>
            </a:endParaRPr>
          </a:p>
          <a:p>
            <a:pPr>
              <a:lnSpc>
                <a:spcPct val="100000"/>
              </a:lnSpc>
            </a:pPr>
            <a:r>
              <a:rPr lang="en-US" dirty="0"/>
              <a:t>7 CFR Part </a:t>
            </a:r>
            <a:r>
              <a:rPr lang="en-US" dirty="0" smtClean="0"/>
              <a:t>225</a:t>
            </a:r>
          </a:p>
          <a:p>
            <a:pPr lvl="1">
              <a:lnSpc>
                <a:spcPct val="100000"/>
              </a:lnSpc>
            </a:pPr>
            <a:r>
              <a:rPr lang="en-US" dirty="0" smtClean="0">
                <a:solidFill>
                  <a:schemeClr val="accent2"/>
                </a:solidFill>
              </a:rPr>
              <a:t>SFSP regulations</a:t>
            </a:r>
          </a:p>
          <a:p>
            <a:pPr marL="393192" lvl="1" indent="0">
              <a:lnSpc>
                <a:spcPct val="100000"/>
              </a:lnSpc>
              <a:buNone/>
            </a:pPr>
            <a:endParaRPr lang="en-US" sz="1700" dirty="0">
              <a:solidFill>
                <a:schemeClr val="accent2"/>
              </a:solidFill>
            </a:endParaRPr>
          </a:p>
          <a:p>
            <a:pPr>
              <a:lnSpc>
                <a:spcPct val="100000"/>
              </a:lnSpc>
            </a:pPr>
            <a:r>
              <a:rPr lang="en-US" dirty="0"/>
              <a:t>7 CFR Part </a:t>
            </a:r>
            <a:r>
              <a:rPr lang="en-US" dirty="0" smtClean="0"/>
              <a:t>226</a:t>
            </a:r>
            <a:endParaRPr lang="en-US" dirty="0"/>
          </a:p>
          <a:p>
            <a:pPr lvl="1">
              <a:lnSpc>
                <a:spcPct val="100000"/>
              </a:lnSpc>
            </a:pPr>
            <a:r>
              <a:rPr lang="en-US" dirty="0" smtClean="0">
                <a:solidFill>
                  <a:schemeClr val="accent2"/>
                </a:solidFill>
              </a:rPr>
              <a:t>CACFP </a:t>
            </a:r>
            <a:r>
              <a:rPr lang="en-US" dirty="0">
                <a:solidFill>
                  <a:schemeClr val="accent2"/>
                </a:solidFill>
              </a:rPr>
              <a:t>regulations</a:t>
            </a:r>
          </a:p>
          <a:p>
            <a:pPr marL="393192" lvl="1" indent="0">
              <a:lnSpc>
                <a:spcPct val="100000"/>
              </a:lnSpc>
              <a:buNone/>
            </a:pPr>
            <a:endParaRPr lang="en-US" sz="1700" dirty="0" smtClean="0">
              <a:solidFill>
                <a:schemeClr val="accent2"/>
              </a:solidFill>
            </a:endParaRPr>
          </a:p>
          <a:p>
            <a:pPr marL="404813" indent="-273050">
              <a:lnSpc>
                <a:spcPct val="100000"/>
              </a:lnSpc>
              <a:spcBef>
                <a:spcPts val="0"/>
              </a:spcBef>
              <a:spcAft>
                <a:spcPts val="600"/>
              </a:spcAft>
            </a:pPr>
            <a:r>
              <a:rPr lang="en-US" dirty="0"/>
              <a:t>28 CFR Part </a:t>
            </a:r>
            <a:r>
              <a:rPr lang="en-US" dirty="0" smtClean="0"/>
              <a:t>35</a:t>
            </a:r>
          </a:p>
          <a:p>
            <a:pPr marL="635000" lvl="1" indent="-273050">
              <a:lnSpc>
                <a:spcPct val="100000"/>
              </a:lnSpc>
              <a:spcBef>
                <a:spcPts val="0"/>
              </a:spcBef>
              <a:spcAft>
                <a:spcPts val="600"/>
              </a:spcAft>
            </a:pPr>
            <a:r>
              <a:rPr lang="en-US" dirty="0" smtClean="0">
                <a:solidFill>
                  <a:schemeClr val="accent2"/>
                </a:solidFill>
              </a:rPr>
              <a:t>Covers nondiscrimination </a:t>
            </a:r>
            <a:r>
              <a:rPr lang="en-US" dirty="0">
                <a:solidFill>
                  <a:schemeClr val="accent2"/>
                </a:solidFill>
              </a:rPr>
              <a:t>on the </a:t>
            </a:r>
            <a:r>
              <a:rPr lang="en-US" dirty="0" smtClean="0">
                <a:solidFill>
                  <a:schemeClr val="accent2"/>
                </a:solidFill>
              </a:rPr>
              <a:t>basis </a:t>
            </a:r>
            <a:r>
              <a:rPr lang="en-US" dirty="0">
                <a:solidFill>
                  <a:schemeClr val="accent2"/>
                </a:solidFill>
              </a:rPr>
              <a:t>of </a:t>
            </a:r>
            <a:r>
              <a:rPr lang="en-US" dirty="0" smtClean="0">
                <a:solidFill>
                  <a:schemeClr val="accent2"/>
                </a:solidFill>
              </a:rPr>
              <a:t>disability </a:t>
            </a:r>
            <a:r>
              <a:rPr lang="en-US" dirty="0">
                <a:solidFill>
                  <a:schemeClr val="accent2"/>
                </a:solidFill>
              </a:rPr>
              <a:t>in </a:t>
            </a:r>
            <a:r>
              <a:rPr lang="en-US" dirty="0" smtClean="0">
                <a:solidFill>
                  <a:schemeClr val="accent2"/>
                </a:solidFill>
              </a:rPr>
              <a:t>State/local government services</a:t>
            </a:r>
          </a:p>
          <a:p>
            <a:pPr marL="404813" lvl="1" indent="-273050">
              <a:lnSpc>
                <a:spcPct val="100000"/>
              </a:lnSpc>
              <a:spcBef>
                <a:spcPts val="0"/>
              </a:spcBef>
              <a:spcAft>
                <a:spcPts val="600"/>
              </a:spcAft>
            </a:pPr>
            <a:endParaRPr lang="en-US" sz="1700" dirty="0">
              <a:solidFill>
                <a:schemeClr val="accent2"/>
              </a:solidFill>
            </a:endParaRPr>
          </a:p>
          <a:p>
            <a:pPr marL="404813" indent="-273050">
              <a:lnSpc>
                <a:spcPct val="100000"/>
              </a:lnSpc>
              <a:spcBef>
                <a:spcPts val="0"/>
              </a:spcBef>
              <a:spcAft>
                <a:spcPts val="600"/>
              </a:spcAft>
            </a:pPr>
            <a:r>
              <a:rPr lang="en-US" dirty="0"/>
              <a:t>28 CFR Part </a:t>
            </a:r>
            <a:r>
              <a:rPr lang="en-US" dirty="0" smtClean="0"/>
              <a:t>42</a:t>
            </a:r>
          </a:p>
          <a:p>
            <a:pPr marL="635000" lvl="1" indent="-273050">
              <a:lnSpc>
                <a:spcPct val="100000"/>
              </a:lnSpc>
              <a:spcBef>
                <a:spcPts val="0"/>
              </a:spcBef>
              <a:spcAft>
                <a:spcPts val="600"/>
              </a:spcAft>
              <a:tabLst>
                <a:tab pos="631825" algn="l"/>
              </a:tabLst>
            </a:pPr>
            <a:r>
              <a:rPr lang="en-US" dirty="0" smtClean="0">
                <a:solidFill>
                  <a:schemeClr val="accent2"/>
                </a:solidFill>
              </a:rPr>
              <a:t>Covers nondiscrimination </a:t>
            </a:r>
            <a:r>
              <a:rPr lang="en-US" dirty="0">
                <a:solidFill>
                  <a:schemeClr val="accent2"/>
                </a:solidFill>
              </a:rPr>
              <a:t>in Federally </a:t>
            </a:r>
            <a:r>
              <a:rPr lang="en-US" dirty="0" smtClean="0">
                <a:solidFill>
                  <a:schemeClr val="accent2"/>
                </a:solidFill>
              </a:rPr>
              <a:t>assisted programs</a:t>
            </a:r>
            <a:endParaRPr lang="en-US" dirty="0">
              <a:solidFill>
                <a:schemeClr val="accent2"/>
              </a:solidFill>
            </a:endParaRPr>
          </a:p>
          <a:p>
            <a:pPr eaLnBrk="1" hangingPunct="1">
              <a:lnSpc>
                <a:spcPct val="100000"/>
              </a:lnSpc>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F765A0FB-DB29-4E71-A546-BDDCC6D9ED93}" type="slidenum">
              <a:rPr lang="en-US" smtClean="0"/>
              <a:pPr/>
              <a:t>9</a:t>
            </a:fld>
            <a:endParaRPr lang="en-US" dirty="0" smtClean="0"/>
          </a:p>
        </p:txBody>
      </p:sp>
      <p:sp>
        <p:nvSpPr>
          <p:cNvPr id="6147" name="Rectangle 2"/>
          <p:cNvSpPr>
            <a:spLocks noGrp="1" noChangeArrowheads="1"/>
          </p:cNvSpPr>
          <p:nvPr>
            <p:ph type="title"/>
          </p:nvPr>
        </p:nvSpPr>
        <p:spPr/>
        <p:txBody>
          <a:bodyPr>
            <a:noAutofit/>
          </a:bodyPr>
          <a:lstStyle/>
          <a:p>
            <a:pPr eaLnBrk="1" hangingPunct="1"/>
            <a:r>
              <a:rPr lang="en-US" dirty="0" smtClean="0"/>
              <a:t>Civil Rights Program Authorities</a:t>
            </a:r>
          </a:p>
        </p:txBody>
      </p:sp>
      <p:sp>
        <p:nvSpPr>
          <p:cNvPr id="6148" name="Rectangle 3"/>
          <p:cNvSpPr>
            <a:spLocks noGrp="1" noChangeArrowheads="1"/>
          </p:cNvSpPr>
          <p:nvPr>
            <p:ph type="body" idx="1"/>
          </p:nvPr>
        </p:nvSpPr>
        <p:spPr>
          <a:xfrm>
            <a:off x="457200" y="1447800"/>
            <a:ext cx="8458200" cy="4876800"/>
          </a:xfrm>
        </p:spPr>
        <p:txBody>
          <a:bodyPr>
            <a:normAutofit/>
          </a:bodyPr>
          <a:lstStyle/>
          <a:p>
            <a:pPr>
              <a:lnSpc>
                <a:spcPct val="100000"/>
              </a:lnSpc>
            </a:pPr>
            <a:r>
              <a:rPr lang="en-US" dirty="0" smtClean="0"/>
              <a:t>Executive Order 13166</a:t>
            </a:r>
          </a:p>
          <a:p>
            <a:pPr lvl="1">
              <a:lnSpc>
                <a:spcPct val="100000"/>
              </a:lnSpc>
            </a:pPr>
            <a:r>
              <a:rPr lang="en-US" dirty="0" smtClean="0">
                <a:solidFill>
                  <a:schemeClr val="accent2"/>
                </a:solidFill>
              </a:rPr>
              <a:t>LEP</a:t>
            </a:r>
          </a:p>
          <a:p>
            <a:pPr marL="393192" lvl="1" indent="0">
              <a:lnSpc>
                <a:spcPct val="100000"/>
              </a:lnSpc>
              <a:buNone/>
            </a:pPr>
            <a:endParaRPr lang="en-US" dirty="0" smtClean="0"/>
          </a:p>
          <a:p>
            <a:pPr eaLnBrk="1" hangingPunct="1">
              <a:lnSpc>
                <a:spcPct val="100000"/>
              </a:lnSpc>
            </a:pPr>
            <a:r>
              <a:rPr lang="en-US" dirty="0" smtClean="0"/>
              <a:t>USDA Departmental Regulation 4330-2</a:t>
            </a:r>
          </a:p>
          <a:p>
            <a:pPr lvl="1">
              <a:lnSpc>
                <a:spcPct val="100000"/>
              </a:lnSpc>
            </a:pPr>
            <a:r>
              <a:rPr lang="en-US" dirty="0" smtClean="0">
                <a:solidFill>
                  <a:schemeClr val="accent2"/>
                </a:solidFill>
              </a:rPr>
              <a:t>Prohibits discrimination in programs and activities funded in whole or in part by the USDA</a:t>
            </a:r>
          </a:p>
          <a:p>
            <a:pPr marL="393192" lvl="1" indent="0">
              <a:lnSpc>
                <a:spcPct val="100000"/>
              </a:lnSpc>
              <a:buNone/>
            </a:pPr>
            <a:endParaRPr lang="en-US" dirty="0" smtClean="0"/>
          </a:p>
          <a:p>
            <a:pPr>
              <a:lnSpc>
                <a:spcPct val="90000"/>
              </a:lnSpc>
            </a:pPr>
            <a:r>
              <a:rPr lang="en-US" dirty="0"/>
              <a:t>FNS Eligibility Manual for School Meals</a:t>
            </a:r>
          </a:p>
          <a:p>
            <a:pPr lvl="1">
              <a:lnSpc>
                <a:spcPct val="90000"/>
              </a:lnSpc>
            </a:pPr>
            <a:r>
              <a:rPr lang="en-US" dirty="0">
                <a:solidFill>
                  <a:schemeClr val="accent2"/>
                </a:solidFill>
              </a:rPr>
              <a:t>Provides additional guidance on determining and verifying eligibility </a:t>
            </a:r>
          </a:p>
          <a:p>
            <a:pPr marL="393192" lvl="1" indent="0">
              <a:lnSpc>
                <a:spcPct val="100000"/>
              </a:lnSpc>
              <a:buNone/>
            </a:pPr>
            <a:endParaRPr lang="en-US" dirty="0" smtClean="0"/>
          </a:p>
          <a:p>
            <a:pPr>
              <a:lnSpc>
                <a:spcPct val="100000"/>
              </a:lnSpc>
            </a:pPr>
            <a:r>
              <a:rPr lang="en-US" dirty="0" smtClean="0"/>
              <a:t>FNS Instruction 113-1 </a:t>
            </a:r>
            <a:r>
              <a:rPr lang="en-US" dirty="0"/>
              <a:t>and </a:t>
            </a:r>
            <a:r>
              <a:rPr lang="en-US" dirty="0" smtClean="0"/>
              <a:t>Appendix </a:t>
            </a:r>
            <a:r>
              <a:rPr lang="en-US" smtClean="0"/>
              <a:t>B (CNP)</a:t>
            </a:r>
            <a:endParaRPr lang="en-US" dirty="0"/>
          </a:p>
          <a:p>
            <a:pPr lvl="1">
              <a:lnSpc>
                <a:spcPct val="90000"/>
              </a:lnSpc>
            </a:pPr>
            <a:r>
              <a:rPr lang="en-US" dirty="0" smtClean="0">
                <a:solidFill>
                  <a:schemeClr val="accent2"/>
                </a:solidFill>
              </a:rPr>
              <a:t>Provides information on Civil Rights compliance and enforcement</a:t>
            </a:r>
          </a:p>
          <a:p>
            <a:pPr lvl="1">
              <a:lnSpc>
                <a:spcPct val="90000"/>
              </a:lnSpc>
            </a:pPr>
            <a:endParaRPr lang="en-US" dirty="0">
              <a:solidFill>
                <a:schemeClr val="accent2"/>
              </a:solidFill>
            </a:endParaRPr>
          </a:p>
          <a:p>
            <a:pPr eaLnBrk="1" hangingPunct="1">
              <a:lnSpc>
                <a:spcPct val="90000"/>
              </a:lnSpc>
            </a:pPr>
            <a:endParaRPr lang="en-US" dirty="0" smtClean="0"/>
          </a:p>
        </p:txBody>
      </p:sp>
    </p:spTree>
    <p:extLst>
      <p:ext uri="{BB962C8B-B14F-4D97-AF65-F5344CB8AC3E}">
        <p14:creationId xmlns:p14="http://schemas.microsoft.com/office/powerpoint/2010/main" val="3158106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365F789F6C24594DCE7322D3F5AAD" ma:contentTypeVersion="0" ma:contentTypeDescription="Create a new document." ma:contentTypeScope="" ma:versionID="02e1f206bc12dc54f5874771e1f48441">
  <xsd:schema xmlns:xsd="http://www.w3.org/2001/XMLSchema" xmlns:p="http://schemas.microsoft.com/office/2006/metadata/properties" targetNamespace="http://schemas.microsoft.com/office/2006/metadata/properties" ma:root="true" ma:fieldsID="84d24c2467e79a5b957f305a830827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8FC47-F48D-4D4F-87D6-AAD095C052C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D71747F-223A-4436-807B-E0AAE9A43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379850D-3199-4E07-8F04-DF5A69EFD250}">
  <ds:schemaRefs>
    <ds:schemaRef ds:uri="http://schemas.microsoft.com/office/2006/metadata/customXsn"/>
  </ds:schemaRefs>
</ds:datastoreItem>
</file>

<file path=customXml/itemProps4.xml><?xml version="1.0" encoding="utf-8"?>
<ds:datastoreItem xmlns:ds="http://schemas.openxmlformats.org/officeDocument/2006/customXml" ds:itemID="{78CFC0B5-32B3-4D69-A884-9ACBBB2C3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8390</TotalTime>
  <Words>3012</Words>
  <Application>Microsoft Office PowerPoint</Application>
  <PresentationFormat>On-screen Show (4:3)</PresentationFormat>
  <Paragraphs>613</Paragraphs>
  <Slides>52</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Black</vt:lpstr>
      <vt:lpstr>Calibri</vt:lpstr>
      <vt:lpstr>Lucida Sans Unicode</vt:lpstr>
      <vt:lpstr>Tahoma</vt:lpstr>
      <vt:lpstr>Times New Roman</vt:lpstr>
      <vt:lpstr>Wingdings</vt:lpstr>
      <vt:lpstr>Wingdings 2</vt:lpstr>
      <vt:lpstr>Concourse</vt:lpstr>
      <vt:lpstr>Civil Rights Training  Child Nutrition Programs </vt:lpstr>
      <vt:lpstr>Mission of FNS Civil Rights Division</vt:lpstr>
      <vt:lpstr>Agenda</vt:lpstr>
      <vt:lpstr>Civil Rights</vt:lpstr>
      <vt:lpstr>Civil Rights Concepts</vt:lpstr>
      <vt:lpstr>Civil Rights Program Authorities</vt:lpstr>
      <vt:lpstr>Civil Rights Program Authorities</vt:lpstr>
      <vt:lpstr>Civil Rights Program Authorities</vt:lpstr>
      <vt:lpstr>Civil Rights Program Authorities</vt:lpstr>
      <vt:lpstr>What is discrimination in CNP?</vt:lpstr>
      <vt:lpstr>Assurances</vt:lpstr>
      <vt:lpstr>Assurances</vt:lpstr>
      <vt:lpstr>Public Notification </vt:lpstr>
      <vt:lpstr> Elements of Public Notification  </vt:lpstr>
      <vt:lpstr>Methods of Public Notification</vt:lpstr>
      <vt:lpstr>Nondiscrimination Statement</vt:lpstr>
      <vt:lpstr> Nondiscrimination Statement (Spanish)</vt:lpstr>
      <vt:lpstr>Nondiscrimination Statement </vt:lpstr>
      <vt:lpstr>Nondiscrimination Statement </vt:lpstr>
      <vt:lpstr>“And Justice For All” Poster</vt:lpstr>
      <vt:lpstr>Complaints of Discrimination</vt:lpstr>
      <vt:lpstr>Complaints of Discrimination</vt:lpstr>
      <vt:lpstr>Complaints of Discrimination</vt:lpstr>
      <vt:lpstr> Civil Rights Training </vt:lpstr>
      <vt:lpstr> Civil Rights Training </vt:lpstr>
      <vt:lpstr>  Civil Rights Training   </vt:lpstr>
      <vt:lpstr>  Customer Service   </vt:lpstr>
      <vt:lpstr>  Conflict Resolution   </vt:lpstr>
      <vt:lpstr>Racial and Ethnic Data  Collection and Reporting</vt:lpstr>
      <vt:lpstr>Racial and Ethnic Data  Collection and Reporting</vt:lpstr>
      <vt:lpstr>Racial and Ethnic Data  Collection and Reporting </vt:lpstr>
      <vt:lpstr>Racial and Ethnic Data  Collection and Reporting </vt:lpstr>
      <vt:lpstr>Limited English Proficiency (LEP)  and Program Access</vt:lpstr>
      <vt:lpstr> Limited English Proficiency (LEP)  and Program Access</vt:lpstr>
      <vt:lpstr> Limited English Proficiency (LEP)  and Program Access</vt:lpstr>
      <vt:lpstr> Limited English Proficiency (LEP)  and Program Access</vt:lpstr>
      <vt:lpstr>Limited English Proficiency (LEP)  and Program Access</vt:lpstr>
      <vt:lpstr>Disability Discrimination</vt:lpstr>
      <vt:lpstr>Disability Discrimination</vt:lpstr>
      <vt:lpstr>Disability Discrimination</vt:lpstr>
      <vt:lpstr>Disability Discrimination</vt:lpstr>
      <vt:lpstr>Compliance Reviews</vt:lpstr>
      <vt:lpstr>Compliance Reviews</vt:lpstr>
      <vt:lpstr>Pre-Award Compliance Reviews</vt:lpstr>
      <vt:lpstr>Pre-Award Compliance Reviews</vt:lpstr>
      <vt:lpstr>Pre-Award Compliance Reviews</vt:lpstr>
      <vt:lpstr>PowerPoint Presentation</vt:lpstr>
      <vt:lpstr> Special Compliance Reviews  </vt:lpstr>
      <vt:lpstr> Resolution of Noncompliance</vt:lpstr>
      <vt:lpstr>PowerPoint Presentation</vt:lpstr>
      <vt:lpstr>Contact Information</vt:lpstr>
      <vt:lpstr>West Virginia Contact </vt:lpstr>
    </vt:vector>
  </TitlesOfParts>
  <Company>FNS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Review of FNS Instruction 113-1</dc:title>
  <dc:creator>USDA</dc:creator>
  <cp:lastModifiedBy>Amanda Harrison</cp:lastModifiedBy>
  <cp:revision>668</cp:revision>
  <cp:lastPrinted>2016-03-02T15:10:41Z</cp:lastPrinted>
  <dcterms:created xsi:type="dcterms:W3CDTF">2006-03-22T01:36:01Z</dcterms:created>
  <dcterms:modified xsi:type="dcterms:W3CDTF">2016-12-22T14:02:11Z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0x010100541365F789F6C24594DCE7322D3F5AAD</vt:lpwstr>
  </property>
</Properties>
</file>